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</p:sldIdLst>
  <p:sldSz cx="9144000" cy="6858000" type="screen4x3"/>
  <p:notesSz cx="9144000" cy="6858000"/>
  <p:embeddedFontLst>
    <p:embeddedFont>
      <p:font typeface="Calibri" panose="020F0502020204030204" pitchFamily="34" charset="0"/>
      <p:regular r:id="rId21"/>
      <p:bold r:id="rId22"/>
      <p:italic r:id="rId23"/>
      <p:boldItalic r:id="rId24"/>
    </p:embeddedFont>
    <p:embeddedFont>
      <p:font typeface="Arial Black" panose="020B0A04020102020204" pitchFamily="34" charset="0"/>
      <p:bold r:id="rId25"/>
    </p:embeddedFont>
  </p:embeddedFontLst>
  <p:defaultTextStyle>
    <a:defPPr>
      <a:defRPr lang="es-A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1494" y="90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font" Target="fonts/font1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5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4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3.fntdata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2.fntdata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5/4/2021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chemeClr val="tx1"/>
                </a:solidFill>
                <a:latin typeface="Arial Black"/>
                <a:cs typeface="Arial Black"/>
              </a:defRPr>
            </a:lvl1pPr>
          </a:lstStyle>
          <a:p>
            <a:pPr marL="38100">
              <a:lnSpc>
                <a:spcPct val="100000"/>
              </a:lnSpc>
              <a:spcBef>
                <a:spcPts val="220"/>
              </a:spcBef>
            </a:pPr>
            <a:fld id="{81D60167-4931-47E6-BA6A-407CBD079E47}" type="slidenum">
              <a:rPr dirty="0"/>
              <a:t>‹Nº›</a:t>
            </a:fld>
            <a:endParaRPr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85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5/4/2021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chemeClr val="tx1"/>
                </a:solidFill>
                <a:latin typeface="Arial Black"/>
                <a:cs typeface="Arial Black"/>
              </a:defRPr>
            </a:lvl1pPr>
          </a:lstStyle>
          <a:p>
            <a:pPr marL="38100">
              <a:lnSpc>
                <a:spcPct val="100000"/>
              </a:lnSpc>
              <a:spcBef>
                <a:spcPts val="220"/>
              </a:spcBef>
            </a:pPr>
            <a:fld id="{81D60167-4931-47E6-BA6A-407CBD079E47}" type="slidenum">
              <a:rPr dirty="0"/>
              <a:t>‹Nº›</a:t>
            </a:fld>
            <a:endParaRPr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536245" y="1960244"/>
            <a:ext cx="3818254" cy="42170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6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5/4/2021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chemeClr val="tx1"/>
                </a:solidFill>
                <a:latin typeface="Arial Black"/>
                <a:cs typeface="Arial Black"/>
              </a:defRPr>
            </a:lvl1pPr>
          </a:lstStyle>
          <a:p>
            <a:pPr marL="38100">
              <a:lnSpc>
                <a:spcPct val="100000"/>
              </a:lnSpc>
              <a:spcBef>
                <a:spcPts val="220"/>
              </a:spcBef>
            </a:pPr>
            <a:fld id="{81D60167-4931-47E6-BA6A-407CBD079E47}" type="slidenum">
              <a:rPr dirty="0"/>
              <a:t>‹Nº›</a:t>
            </a:fld>
            <a:endParaRPr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5/4/2021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chemeClr val="tx1"/>
                </a:solidFill>
                <a:latin typeface="Arial Black"/>
                <a:cs typeface="Arial Black"/>
              </a:defRPr>
            </a:lvl1pPr>
          </a:lstStyle>
          <a:p>
            <a:pPr marL="38100">
              <a:lnSpc>
                <a:spcPct val="100000"/>
              </a:lnSpc>
              <a:spcBef>
                <a:spcPts val="220"/>
              </a:spcBef>
            </a:pPr>
            <a:fld id="{81D60167-4931-47E6-BA6A-407CBD079E47}" type="slidenum">
              <a:rPr dirty="0"/>
              <a:t>‹Nº›</a:t>
            </a:fld>
            <a:endParaRPr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5/4/2021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chemeClr val="tx1"/>
                </a:solidFill>
                <a:latin typeface="Arial Black"/>
                <a:cs typeface="Arial Black"/>
              </a:defRPr>
            </a:lvl1pPr>
          </a:lstStyle>
          <a:p>
            <a:pPr marL="38100">
              <a:lnSpc>
                <a:spcPct val="100000"/>
              </a:lnSpc>
              <a:spcBef>
                <a:spcPts val="220"/>
              </a:spcBef>
            </a:pPr>
            <a:fld id="{81D60167-4931-47E6-BA6A-407CBD079E47}" type="slidenum">
              <a:rPr dirty="0"/>
              <a:t>‹Nº›</a:t>
            </a:fld>
            <a:endParaRPr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547217" y="533146"/>
            <a:ext cx="3736340" cy="39115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821944" y="3153059"/>
            <a:ext cx="6794500" cy="22263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85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5/4/2021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358885" y="6442569"/>
            <a:ext cx="278765" cy="24066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00" b="0" i="0">
                <a:solidFill>
                  <a:schemeClr val="tx1"/>
                </a:solidFill>
                <a:latin typeface="Arial Black"/>
                <a:cs typeface="Arial Black"/>
              </a:defRPr>
            </a:lvl1pPr>
          </a:lstStyle>
          <a:p>
            <a:pPr marL="38100">
              <a:lnSpc>
                <a:spcPct val="100000"/>
              </a:lnSpc>
              <a:spcBef>
                <a:spcPts val="220"/>
              </a:spcBef>
            </a:pPr>
            <a:fld id="{81D60167-4931-47E6-BA6A-407CBD079E47}" type="slidenum">
              <a:rPr dirty="0"/>
              <a:t>‹Nº›</a:t>
            </a:fld>
            <a:endParaRPr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430318" y="736090"/>
            <a:ext cx="4199890" cy="7277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600" spc="335" dirty="0"/>
              <a:t>Cortocircuitos</a:t>
            </a:r>
            <a:endParaRPr sz="4600"/>
          </a:p>
        </p:txBody>
      </p:sp>
      <p:sp>
        <p:nvSpPr>
          <p:cNvPr id="3" name="object 3"/>
          <p:cNvSpPr txBox="1"/>
          <p:nvPr/>
        </p:nvSpPr>
        <p:spPr>
          <a:xfrm>
            <a:off x="546608" y="1570101"/>
            <a:ext cx="153035" cy="230504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350" spc="-5" dirty="0">
                <a:solidFill>
                  <a:srgbClr val="00007C"/>
                </a:solidFill>
                <a:latin typeface="Wingdings"/>
                <a:cs typeface="Wingdings"/>
              </a:rPr>
              <a:t></a:t>
            </a:r>
            <a:endParaRPr sz="1350">
              <a:latin typeface="Wingdings"/>
              <a:cs typeface="Wingdings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886333" y="1493139"/>
            <a:ext cx="14605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5" dirty="0">
                <a:latin typeface="Arial"/>
                <a:cs typeface="Arial"/>
              </a:rPr>
              <a:t>Cortocircuito</a:t>
            </a:r>
            <a:endParaRPr sz="18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787521" y="1487805"/>
            <a:ext cx="4818380" cy="32956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800" b="1" dirty="0">
                <a:latin typeface="Arial"/>
                <a:cs typeface="Arial"/>
              </a:rPr>
              <a:t>:</a:t>
            </a:r>
            <a:r>
              <a:rPr sz="1800" b="1" spc="315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Se</a:t>
            </a:r>
            <a:r>
              <a:rPr sz="2000" spc="400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entiende</a:t>
            </a:r>
            <a:r>
              <a:rPr sz="2000" spc="400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por</a:t>
            </a:r>
            <a:r>
              <a:rPr sz="2000" spc="390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cortocircuito,</a:t>
            </a:r>
            <a:r>
              <a:rPr sz="2000" spc="409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a</a:t>
            </a:r>
            <a:r>
              <a:rPr sz="2000" spc="405" dirty="0">
                <a:latin typeface="Arial"/>
                <a:cs typeface="Arial"/>
              </a:rPr>
              <a:t> </a:t>
            </a:r>
            <a:r>
              <a:rPr sz="2000" spc="-15" dirty="0">
                <a:latin typeface="Arial"/>
                <a:cs typeface="Arial"/>
              </a:rPr>
              <a:t>la</a:t>
            </a:r>
            <a:r>
              <a:rPr sz="2000" spc="375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falla</a:t>
            </a:r>
            <a:endParaRPr sz="20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891032" y="1792605"/>
            <a:ext cx="7720330" cy="93916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90"/>
              </a:spcBef>
            </a:pPr>
            <a:r>
              <a:rPr sz="2000" spc="-10" dirty="0">
                <a:latin typeface="Arial"/>
                <a:cs typeface="Arial"/>
              </a:rPr>
              <a:t>que </a:t>
            </a:r>
            <a:r>
              <a:rPr sz="2000" spc="-5" dirty="0">
                <a:latin typeface="Arial"/>
                <a:cs typeface="Arial"/>
              </a:rPr>
              <a:t>puede aparecer </a:t>
            </a:r>
            <a:r>
              <a:rPr sz="2000" spc="5" dirty="0">
                <a:latin typeface="Arial"/>
                <a:cs typeface="Arial"/>
              </a:rPr>
              <a:t>en un </a:t>
            </a:r>
            <a:r>
              <a:rPr sz="2000" spc="-5" dirty="0">
                <a:latin typeface="Arial"/>
                <a:cs typeface="Arial"/>
              </a:rPr>
              <a:t>circuito o instalación eléctrica cuando </a:t>
            </a:r>
            <a:r>
              <a:rPr sz="2000" spc="5" dirty="0">
                <a:latin typeface="Arial"/>
                <a:cs typeface="Arial"/>
              </a:rPr>
              <a:t>se </a:t>
            </a:r>
            <a:r>
              <a:rPr sz="2000" spc="10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interpone entre </a:t>
            </a:r>
            <a:r>
              <a:rPr sz="2000" spc="-10" dirty="0">
                <a:latin typeface="Arial"/>
                <a:cs typeface="Arial"/>
              </a:rPr>
              <a:t>dos </a:t>
            </a:r>
            <a:r>
              <a:rPr sz="2000" spc="-5" dirty="0">
                <a:latin typeface="Arial"/>
                <a:cs typeface="Arial"/>
              </a:rPr>
              <a:t>conductores </a:t>
            </a:r>
            <a:r>
              <a:rPr sz="2000" spc="-10" dirty="0">
                <a:latin typeface="Arial"/>
                <a:cs typeface="Arial"/>
              </a:rPr>
              <a:t>que </a:t>
            </a:r>
            <a:r>
              <a:rPr sz="2000" dirty="0">
                <a:latin typeface="Arial"/>
                <a:cs typeface="Arial"/>
              </a:rPr>
              <a:t>se </a:t>
            </a:r>
            <a:r>
              <a:rPr sz="2000" spc="-5" dirty="0">
                <a:latin typeface="Arial"/>
                <a:cs typeface="Arial"/>
              </a:rPr>
              <a:t>hallan </a:t>
            </a:r>
            <a:r>
              <a:rPr sz="2000" dirty="0">
                <a:latin typeface="Arial"/>
                <a:cs typeface="Arial"/>
              </a:rPr>
              <a:t>bajo </a:t>
            </a:r>
            <a:r>
              <a:rPr sz="2000" spc="-10" dirty="0">
                <a:latin typeface="Arial"/>
                <a:cs typeface="Arial"/>
              </a:rPr>
              <a:t>una </a:t>
            </a:r>
            <a:r>
              <a:rPr sz="2000" spc="-5" dirty="0">
                <a:latin typeface="Arial"/>
                <a:cs typeface="Arial"/>
              </a:rPr>
              <a:t>tensión </a:t>
            </a:r>
            <a:r>
              <a:rPr sz="2000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eléctrica,</a:t>
            </a:r>
            <a:r>
              <a:rPr sz="2000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una</a:t>
            </a:r>
            <a:r>
              <a:rPr sz="2000" spc="15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resistencia</a:t>
            </a:r>
            <a:r>
              <a:rPr sz="2000" spc="45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de valor</a:t>
            </a:r>
            <a:r>
              <a:rPr sz="2000" spc="50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despreciable</a:t>
            </a:r>
            <a:r>
              <a:rPr sz="2000" spc="70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o</a:t>
            </a:r>
            <a:r>
              <a:rPr sz="2000" spc="-10" dirty="0">
                <a:latin typeface="Arial"/>
                <a:cs typeface="Arial"/>
              </a:rPr>
              <a:t> nulo.</a:t>
            </a:r>
            <a:endParaRPr sz="20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891033" y="3439159"/>
            <a:ext cx="1461135" cy="32956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2000" spc="-5" dirty="0">
                <a:latin typeface="Arial"/>
                <a:cs typeface="Arial"/>
              </a:rPr>
              <a:t>cortocircuito,</a:t>
            </a:r>
            <a:endParaRPr sz="20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46609" y="3134360"/>
            <a:ext cx="8062595" cy="63436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356870" marR="5080" indent="-356870">
              <a:lnSpc>
                <a:spcPct val="100000"/>
              </a:lnSpc>
              <a:spcBef>
                <a:spcPts val="90"/>
              </a:spcBef>
              <a:buClr>
                <a:srgbClr val="00007C"/>
              </a:buClr>
              <a:buSzPct val="75000"/>
              <a:buFont typeface="Wingdings"/>
              <a:buChar char=""/>
              <a:tabLst>
                <a:tab pos="356870" algn="l"/>
                <a:tab pos="357505" algn="l"/>
                <a:tab pos="1740535" algn="l"/>
                <a:tab pos="2244090" algn="l"/>
                <a:tab pos="3954779" algn="l"/>
                <a:tab pos="4512945" algn="l"/>
                <a:tab pos="5738495" algn="l"/>
                <a:tab pos="6357620" algn="l"/>
                <a:tab pos="7766050" algn="l"/>
              </a:tabLst>
            </a:pPr>
            <a:r>
              <a:rPr sz="1800" b="1" dirty="0">
                <a:latin typeface="Arial"/>
                <a:cs typeface="Arial"/>
              </a:rPr>
              <a:t>I</a:t>
            </a:r>
            <a:r>
              <a:rPr sz="1800" b="1" spc="5" dirty="0">
                <a:latin typeface="Arial"/>
                <a:cs typeface="Arial"/>
              </a:rPr>
              <a:t>n</a:t>
            </a:r>
            <a:r>
              <a:rPr sz="1800" b="1" spc="-5" dirty="0">
                <a:latin typeface="Arial"/>
                <a:cs typeface="Arial"/>
              </a:rPr>
              <a:t>t</a:t>
            </a:r>
            <a:r>
              <a:rPr sz="1800" b="1" dirty="0">
                <a:latin typeface="Arial"/>
                <a:cs typeface="Arial"/>
              </a:rPr>
              <a:t>e</a:t>
            </a:r>
            <a:r>
              <a:rPr sz="1800" b="1" spc="-5" dirty="0">
                <a:latin typeface="Arial"/>
                <a:cs typeface="Arial"/>
              </a:rPr>
              <a:t>n</a:t>
            </a:r>
            <a:r>
              <a:rPr sz="1800" b="1" dirty="0">
                <a:latin typeface="Arial"/>
                <a:cs typeface="Arial"/>
              </a:rPr>
              <a:t>ci</a:t>
            </a:r>
            <a:r>
              <a:rPr sz="1800" b="1" spc="-20" dirty="0">
                <a:latin typeface="Arial"/>
                <a:cs typeface="Arial"/>
              </a:rPr>
              <a:t>d</a:t>
            </a:r>
            <a:r>
              <a:rPr sz="1800" b="1" dirty="0">
                <a:latin typeface="Arial"/>
                <a:cs typeface="Arial"/>
              </a:rPr>
              <a:t>ad	</a:t>
            </a:r>
            <a:r>
              <a:rPr sz="1800" b="1" spc="-5" dirty="0">
                <a:latin typeface="Arial"/>
                <a:cs typeface="Arial"/>
              </a:rPr>
              <a:t>de</a:t>
            </a:r>
            <a:r>
              <a:rPr sz="1800" b="1" dirty="0">
                <a:latin typeface="Arial"/>
                <a:cs typeface="Arial"/>
              </a:rPr>
              <a:t>		c</a:t>
            </a:r>
            <a:r>
              <a:rPr sz="1800" b="1" spc="-5" dirty="0">
                <a:latin typeface="Arial"/>
                <a:cs typeface="Arial"/>
              </a:rPr>
              <a:t>orto</a:t>
            </a:r>
            <a:r>
              <a:rPr sz="1800" b="1" spc="5" dirty="0">
                <a:latin typeface="Arial"/>
                <a:cs typeface="Arial"/>
              </a:rPr>
              <a:t>c</a:t>
            </a:r>
            <a:r>
              <a:rPr sz="1800" b="1" spc="-5" dirty="0">
                <a:latin typeface="Arial"/>
                <a:cs typeface="Arial"/>
              </a:rPr>
              <a:t>i</a:t>
            </a:r>
            <a:r>
              <a:rPr sz="1800" b="1" spc="-30" dirty="0">
                <a:latin typeface="Arial"/>
                <a:cs typeface="Arial"/>
              </a:rPr>
              <a:t>r</a:t>
            </a:r>
            <a:r>
              <a:rPr sz="1800" b="1" dirty="0">
                <a:latin typeface="Arial"/>
                <a:cs typeface="Arial"/>
              </a:rPr>
              <a:t>cu</a:t>
            </a:r>
            <a:r>
              <a:rPr sz="1800" b="1" spc="-20" dirty="0">
                <a:latin typeface="Arial"/>
                <a:cs typeface="Arial"/>
              </a:rPr>
              <a:t>i</a:t>
            </a:r>
            <a:r>
              <a:rPr sz="1800" b="1" dirty="0">
                <a:latin typeface="Arial"/>
                <a:cs typeface="Arial"/>
              </a:rPr>
              <a:t>t</a:t>
            </a:r>
            <a:r>
              <a:rPr sz="1800" b="1" spc="15" dirty="0">
                <a:latin typeface="Arial"/>
                <a:cs typeface="Arial"/>
              </a:rPr>
              <a:t>o</a:t>
            </a:r>
            <a:r>
              <a:rPr sz="1800" b="1" dirty="0">
                <a:latin typeface="Arial"/>
                <a:cs typeface="Arial"/>
              </a:rPr>
              <a:t>:	</a:t>
            </a:r>
            <a:r>
              <a:rPr sz="2000" spc="-20" dirty="0">
                <a:latin typeface="Arial"/>
                <a:cs typeface="Arial"/>
              </a:rPr>
              <a:t>S</a:t>
            </a:r>
            <a:r>
              <a:rPr sz="2000" spc="-5" dirty="0">
                <a:latin typeface="Arial"/>
                <a:cs typeface="Arial"/>
              </a:rPr>
              <a:t>e</a:t>
            </a:r>
            <a:r>
              <a:rPr sz="2000" dirty="0">
                <a:latin typeface="Arial"/>
                <a:cs typeface="Arial"/>
              </a:rPr>
              <a:t>	</a:t>
            </a:r>
            <a:r>
              <a:rPr sz="2000" spc="10" dirty="0">
                <a:latin typeface="Arial"/>
                <a:cs typeface="Arial"/>
              </a:rPr>
              <a:t>e</a:t>
            </a:r>
            <a:r>
              <a:rPr sz="2000" spc="-5" dirty="0">
                <a:latin typeface="Arial"/>
                <a:cs typeface="Arial"/>
              </a:rPr>
              <a:t>nt</a:t>
            </a:r>
            <a:r>
              <a:rPr sz="2000" dirty="0">
                <a:latin typeface="Arial"/>
                <a:cs typeface="Arial"/>
              </a:rPr>
              <a:t>i</a:t>
            </a:r>
            <a:r>
              <a:rPr sz="2000" spc="-5" dirty="0">
                <a:latin typeface="Arial"/>
                <a:cs typeface="Arial"/>
              </a:rPr>
              <a:t>e</a:t>
            </a:r>
            <a:r>
              <a:rPr sz="2000" spc="5" dirty="0">
                <a:latin typeface="Arial"/>
                <a:cs typeface="Arial"/>
              </a:rPr>
              <a:t>n</a:t>
            </a:r>
            <a:r>
              <a:rPr sz="2000" spc="-5" dirty="0">
                <a:latin typeface="Arial"/>
                <a:cs typeface="Arial"/>
              </a:rPr>
              <a:t>de</a:t>
            </a:r>
            <a:r>
              <a:rPr sz="2000" dirty="0">
                <a:latin typeface="Arial"/>
                <a:cs typeface="Arial"/>
              </a:rPr>
              <a:t>	</a:t>
            </a:r>
            <a:r>
              <a:rPr sz="2000" spc="10" dirty="0">
                <a:latin typeface="Arial"/>
                <a:cs typeface="Arial"/>
              </a:rPr>
              <a:t>p</a:t>
            </a:r>
            <a:r>
              <a:rPr sz="2000" spc="-5" dirty="0">
                <a:latin typeface="Arial"/>
                <a:cs typeface="Arial"/>
              </a:rPr>
              <a:t>or</a:t>
            </a:r>
            <a:r>
              <a:rPr sz="2000" dirty="0">
                <a:latin typeface="Arial"/>
                <a:cs typeface="Arial"/>
              </a:rPr>
              <a:t>	</a:t>
            </a:r>
            <a:r>
              <a:rPr sz="2000" spc="5" dirty="0">
                <a:latin typeface="Arial"/>
                <a:cs typeface="Arial"/>
              </a:rPr>
              <a:t>i</a:t>
            </a:r>
            <a:r>
              <a:rPr sz="2000" spc="-5" dirty="0">
                <a:latin typeface="Arial"/>
                <a:cs typeface="Arial"/>
              </a:rPr>
              <a:t>nt</a:t>
            </a:r>
            <a:r>
              <a:rPr sz="2000" spc="-15" dirty="0">
                <a:latin typeface="Arial"/>
                <a:cs typeface="Arial"/>
              </a:rPr>
              <a:t>e</a:t>
            </a:r>
            <a:r>
              <a:rPr sz="2000" spc="-5" dirty="0">
                <a:latin typeface="Arial"/>
                <a:cs typeface="Arial"/>
              </a:rPr>
              <a:t>n</a:t>
            </a:r>
            <a:r>
              <a:rPr sz="2000" dirty="0">
                <a:latin typeface="Arial"/>
                <a:cs typeface="Arial"/>
              </a:rPr>
              <a:t>s</a:t>
            </a:r>
            <a:r>
              <a:rPr sz="2000" spc="5" dirty="0">
                <a:latin typeface="Arial"/>
                <a:cs typeface="Arial"/>
              </a:rPr>
              <a:t>i</a:t>
            </a:r>
            <a:r>
              <a:rPr sz="2000" spc="-5" dirty="0">
                <a:latin typeface="Arial"/>
                <a:cs typeface="Arial"/>
              </a:rPr>
              <a:t>d</a:t>
            </a:r>
            <a:r>
              <a:rPr sz="2000" spc="-15" dirty="0">
                <a:latin typeface="Arial"/>
                <a:cs typeface="Arial"/>
              </a:rPr>
              <a:t>a</a:t>
            </a:r>
            <a:r>
              <a:rPr sz="2000" spc="-5" dirty="0">
                <a:latin typeface="Arial"/>
                <a:cs typeface="Arial"/>
              </a:rPr>
              <a:t>d</a:t>
            </a:r>
            <a:r>
              <a:rPr sz="2000" dirty="0">
                <a:latin typeface="Arial"/>
                <a:cs typeface="Arial"/>
              </a:rPr>
              <a:t>	</a:t>
            </a:r>
            <a:r>
              <a:rPr sz="2000" spc="-10" dirty="0">
                <a:latin typeface="Arial"/>
                <a:cs typeface="Arial"/>
              </a:rPr>
              <a:t>de  </a:t>
            </a:r>
            <a:r>
              <a:rPr sz="2000" spc="5" dirty="0">
                <a:latin typeface="Arial"/>
                <a:cs typeface="Arial"/>
              </a:rPr>
              <a:t>al</a:t>
            </a:r>
            <a:r>
              <a:rPr sz="2000" spc="390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valor</a:t>
            </a:r>
            <a:r>
              <a:rPr sz="2000" spc="385" dirty="0">
                <a:latin typeface="Arial"/>
                <a:cs typeface="Arial"/>
              </a:rPr>
              <a:t> </a:t>
            </a:r>
            <a:r>
              <a:rPr sz="2000" spc="5" dirty="0">
                <a:latin typeface="Arial"/>
                <a:cs typeface="Arial"/>
              </a:rPr>
              <a:t>de</a:t>
            </a:r>
            <a:r>
              <a:rPr sz="2000" spc="405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corriente</a:t>
            </a:r>
            <a:r>
              <a:rPr sz="2000" spc="380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obtenido</a:t>
            </a:r>
            <a:r>
              <a:rPr sz="2000" spc="380" dirty="0">
                <a:latin typeface="Arial"/>
                <a:cs typeface="Arial"/>
              </a:rPr>
              <a:t> </a:t>
            </a:r>
            <a:r>
              <a:rPr sz="2000" spc="5" dirty="0">
                <a:latin typeface="Arial"/>
                <a:cs typeface="Arial"/>
              </a:rPr>
              <a:t>al</a:t>
            </a:r>
            <a:r>
              <a:rPr sz="2000" spc="395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interponerse</a:t>
            </a:r>
            <a:r>
              <a:rPr sz="2000" spc="385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entre</a:t>
            </a:r>
            <a:endParaRPr sz="20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891033" y="3743909"/>
            <a:ext cx="7718425" cy="63436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000" spc="-10" dirty="0">
                <a:latin typeface="Arial"/>
                <a:cs typeface="Arial"/>
              </a:rPr>
              <a:t>dos</a:t>
            </a:r>
            <a:r>
              <a:rPr sz="2000" spc="180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conductores</a:t>
            </a:r>
            <a:r>
              <a:rPr sz="2000" spc="185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que</a:t>
            </a:r>
            <a:r>
              <a:rPr sz="2000" spc="17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se</a:t>
            </a:r>
            <a:r>
              <a:rPr sz="2000" spc="185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encuentran</a:t>
            </a:r>
            <a:r>
              <a:rPr sz="2000" spc="190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sometidos</a:t>
            </a:r>
            <a:r>
              <a:rPr sz="2000" spc="190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a</a:t>
            </a:r>
            <a:r>
              <a:rPr sz="2000" spc="185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una</a:t>
            </a:r>
            <a:r>
              <a:rPr sz="2000" spc="170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diferencia</a:t>
            </a:r>
            <a:r>
              <a:rPr sz="2000" spc="190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de</a:t>
            </a:r>
            <a:endParaRPr sz="20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2000" spc="-10" dirty="0">
                <a:latin typeface="Arial"/>
                <a:cs typeface="Arial"/>
              </a:rPr>
              <a:t>potencial</a:t>
            </a:r>
            <a:r>
              <a:rPr sz="2000" spc="35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cualquiera,</a:t>
            </a:r>
            <a:r>
              <a:rPr sz="2000" spc="80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una</a:t>
            </a:r>
            <a:r>
              <a:rPr sz="2000" spc="-5" dirty="0">
                <a:latin typeface="Arial"/>
                <a:cs typeface="Arial"/>
              </a:rPr>
              <a:t> resistencia</a:t>
            </a:r>
            <a:r>
              <a:rPr sz="2000" spc="60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de</a:t>
            </a:r>
            <a:r>
              <a:rPr sz="2000" spc="-5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valor</a:t>
            </a:r>
            <a:r>
              <a:rPr sz="2000" spc="55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prácticamente</a:t>
            </a:r>
            <a:r>
              <a:rPr sz="2000" spc="5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nulo.</a:t>
            </a:r>
            <a:endParaRPr sz="2000">
              <a:latin typeface="Arial"/>
              <a:cs typeface="Arial"/>
            </a:endParaRPr>
          </a:p>
        </p:txBody>
      </p:sp>
      <p:pic>
        <p:nvPicPr>
          <p:cNvPr id="10" name="object 10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433571" y="4728197"/>
            <a:ext cx="2486025" cy="1285875"/>
          </a:xfrm>
          <a:prstGeom prst="rect">
            <a:avLst/>
          </a:prstGeom>
        </p:spPr>
      </p:pic>
      <p:sp>
        <p:nvSpPr>
          <p:cNvPr id="11" name="object 11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2794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220"/>
              </a:spcBef>
            </a:pPr>
            <a:r>
              <a:rPr dirty="0"/>
              <a:t>2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2794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220"/>
              </a:spcBef>
            </a:pPr>
            <a:r>
              <a:rPr dirty="0"/>
              <a:t>3</a:t>
            </a:r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74066" y="741629"/>
            <a:ext cx="1893570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Cortocircuitos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47218" y="1400937"/>
            <a:ext cx="7987030" cy="483108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400" b="1" spc="-10" dirty="0">
                <a:latin typeface="Arial"/>
                <a:cs typeface="Arial"/>
              </a:rPr>
              <a:t>Corriente</a:t>
            </a:r>
            <a:r>
              <a:rPr sz="1400" b="1" spc="15" dirty="0">
                <a:latin typeface="Arial"/>
                <a:cs typeface="Arial"/>
              </a:rPr>
              <a:t> </a:t>
            </a:r>
            <a:r>
              <a:rPr sz="1400" b="1" spc="-15" dirty="0">
                <a:latin typeface="Arial"/>
                <a:cs typeface="Arial"/>
              </a:rPr>
              <a:t>de</a:t>
            </a:r>
            <a:r>
              <a:rPr sz="1400" b="1" spc="20" dirty="0">
                <a:latin typeface="Arial"/>
                <a:cs typeface="Arial"/>
              </a:rPr>
              <a:t> </a:t>
            </a:r>
            <a:r>
              <a:rPr sz="1400" b="1" spc="-15" dirty="0">
                <a:latin typeface="Arial"/>
                <a:cs typeface="Arial"/>
              </a:rPr>
              <a:t>cortocircuito:</a:t>
            </a:r>
            <a:r>
              <a:rPr sz="1400" b="1" spc="90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es</a:t>
            </a:r>
            <a:r>
              <a:rPr sz="1400" spc="2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la</a:t>
            </a:r>
            <a:r>
              <a:rPr sz="1400" spc="15" dirty="0">
                <a:latin typeface="Arial"/>
                <a:cs typeface="Arial"/>
              </a:rPr>
              <a:t> </a:t>
            </a:r>
            <a:r>
              <a:rPr sz="1400" spc="-15" dirty="0">
                <a:latin typeface="Arial"/>
                <a:cs typeface="Arial"/>
              </a:rPr>
              <a:t>que</a:t>
            </a:r>
            <a:r>
              <a:rPr sz="1400" spc="20" dirty="0">
                <a:latin typeface="Arial"/>
                <a:cs typeface="Arial"/>
              </a:rPr>
              <a:t> </a:t>
            </a:r>
            <a:r>
              <a:rPr sz="1400" spc="-20" dirty="0">
                <a:latin typeface="Arial"/>
                <a:cs typeface="Arial"/>
              </a:rPr>
              <a:t>fluye</a:t>
            </a:r>
            <a:r>
              <a:rPr sz="1400" spc="75" dirty="0">
                <a:latin typeface="Arial"/>
                <a:cs typeface="Arial"/>
              </a:rPr>
              <a:t> </a:t>
            </a:r>
            <a:r>
              <a:rPr sz="1400" spc="-15" dirty="0">
                <a:latin typeface="Arial"/>
                <a:cs typeface="Arial"/>
              </a:rPr>
              <a:t>por</a:t>
            </a:r>
            <a:r>
              <a:rPr sz="1400" spc="15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el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15" dirty="0">
                <a:latin typeface="Arial"/>
                <a:cs typeface="Arial"/>
              </a:rPr>
              <a:t>punto</a:t>
            </a:r>
            <a:r>
              <a:rPr sz="1400" spc="40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defectuoso</a:t>
            </a:r>
            <a:r>
              <a:rPr sz="1400" spc="45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mientras</a:t>
            </a:r>
            <a:r>
              <a:rPr sz="1400" spc="25" dirty="0">
                <a:latin typeface="Arial"/>
                <a:cs typeface="Arial"/>
              </a:rPr>
              <a:t> </a:t>
            </a:r>
            <a:r>
              <a:rPr sz="1400" spc="-15" dirty="0">
                <a:latin typeface="Arial"/>
                <a:cs typeface="Arial"/>
              </a:rPr>
              <a:t>dura</a:t>
            </a:r>
            <a:r>
              <a:rPr sz="1400" spc="20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el</a:t>
            </a:r>
            <a:r>
              <a:rPr sz="1400" spc="30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cortocircuito.</a:t>
            </a:r>
            <a:endParaRPr sz="1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4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400" spc="-5" dirty="0">
                <a:latin typeface="Arial"/>
                <a:cs typeface="Arial"/>
              </a:rPr>
              <a:t>Es</a:t>
            </a:r>
            <a:r>
              <a:rPr sz="1400" spc="-35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necesario</a:t>
            </a:r>
            <a:r>
              <a:rPr sz="1400" spc="60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conocer</a:t>
            </a:r>
            <a:r>
              <a:rPr sz="1400" spc="30" dirty="0">
                <a:latin typeface="Arial"/>
                <a:cs typeface="Arial"/>
              </a:rPr>
              <a:t> </a:t>
            </a:r>
            <a:r>
              <a:rPr sz="1400" spc="-15" dirty="0">
                <a:latin typeface="Arial"/>
                <a:cs typeface="Arial"/>
              </a:rPr>
              <a:t>dos</a:t>
            </a:r>
            <a:r>
              <a:rPr sz="1400" spc="-5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valores</a:t>
            </a:r>
            <a:r>
              <a:rPr sz="1400" spc="35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de</a:t>
            </a:r>
            <a:r>
              <a:rPr sz="1400" spc="10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corriente</a:t>
            </a:r>
            <a:r>
              <a:rPr sz="1400" spc="30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de</a:t>
            </a:r>
            <a:r>
              <a:rPr sz="1400" spc="10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cortocircuito:</a:t>
            </a:r>
            <a:endParaRPr sz="1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450">
              <a:latin typeface="Arial"/>
              <a:cs typeface="Arial"/>
            </a:endParaRPr>
          </a:p>
          <a:p>
            <a:pPr marL="356870" indent="-344805">
              <a:lnSpc>
                <a:spcPct val="100000"/>
              </a:lnSpc>
              <a:buClr>
                <a:srgbClr val="00007C"/>
              </a:buClr>
              <a:buSzPct val="75000"/>
              <a:buFont typeface="Wingdings"/>
              <a:buChar char=""/>
              <a:tabLst>
                <a:tab pos="356870" algn="l"/>
                <a:tab pos="357505" algn="l"/>
              </a:tabLst>
            </a:pPr>
            <a:r>
              <a:rPr sz="1400" spc="-5" dirty="0">
                <a:latin typeface="Arial"/>
                <a:cs typeface="Arial"/>
              </a:rPr>
              <a:t>la</a:t>
            </a:r>
            <a:r>
              <a:rPr sz="1400" spc="-35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corriente</a:t>
            </a:r>
            <a:r>
              <a:rPr sz="1400" spc="60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máxima</a:t>
            </a:r>
            <a:r>
              <a:rPr sz="1400" spc="-5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de</a:t>
            </a:r>
            <a:r>
              <a:rPr sz="1400" spc="10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cortocircuito,</a:t>
            </a:r>
            <a:r>
              <a:rPr sz="1400" spc="65" dirty="0">
                <a:latin typeface="Arial"/>
                <a:cs typeface="Arial"/>
              </a:rPr>
              <a:t> </a:t>
            </a:r>
            <a:r>
              <a:rPr sz="1400" spc="-15" dirty="0">
                <a:latin typeface="Arial"/>
                <a:cs typeface="Arial"/>
              </a:rPr>
              <a:t>que</a:t>
            </a:r>
            <a:r>
              <a:rPr sz="1400" spc="15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determina:</a:t>
            </a:r>
            <a:endParaRPr sz="1400">
              <a:latin typeface="Arial"/>
              <a:cs typeface="Arial"/>
            </a:endParaRPr>
          </a:p>
          <a:p>
            <a:pPr marL="756285" lvl="1" indent="-287020">
              <a:lnSpc>
                <a:spcPct val="100000"/>
              </a:lnSpc>
              <a:spcBef>
                <a:spcPts val="5"/>
              </a:spcBef>
              <a:buClr>
                <a:srgbClr val="9999CC"/>
              </a:buClr>
              <a:buSzPct val="79166"/>
              <a:buFont typeface="Wingdings"/>
              <a:buChar char=""/>
              <a:tabLst>
                <a:tab pos="756285" algn="l"/>
                <a:tab pos="756920" algn="l"/>
              </a:tabLst>
            </a:pPr>
            <a:r>
              <a:rPr sz="1200" spc="-5" dirty="0">
                <a:latin typeface="Arial"/>
                <a:cs typeface="Arial"/>
              </a:rPr>
              <a:t>el</a:t>
            </a:r>
            <a:r>
              <a:rPr sz="1200" spc="-20" dirty="0">
                <a:latin typeface="Arial"/>
                <a:cs typeface="Arial"/>
              </a:rPr>
              <a:t> </a:t>
            </a:r>
            <a:r>
              <a:rPr sz="1200" spc="-5" dirty="0">
                <a:latin typeface="Arial"/>
                <a:cs typeface="Arial"/>
              </a:rPr>
              <a:t>poder</a:t>
            </a:r>
            <a:r>
              <a:rPr sz="1200" spc="-35" dirty="0">
                <a:latin typeface="Arial"/>
                <a:cs typeface="Arial"/>
              </a:rPr>
              <a:t> </a:t>
            </a:r>
            <a:r>
              <a:rPr sz="1200" spc="-5" dirty="0">
                <a:latin typeface="Arial"/>
                <a:cs typeface="Arial"/>
              </a:rPr>
              <a:t>de</a:t>
            </a:r>
            <a:r>
              <a:rPr sz="1200" spc="-1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corte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-5" dirty="0">
                <a:latin typeface="Arial"/>
                <a:cs typeface="Arial"/>
              </a:rPr>
              <a:t>-PdC- de</a:t>
            </a:r>
            <a:r>
              <a:rPr sz="1200" spc="5" dirty="0">
                <a:latin typeface="Arial"/>
                <a:cs typeface="Arial"/>
              </a:rPr>
              <a:t> los</a:t>
            </a:r>
            <a:r>
              <a:rPr sz="1200" spc="-4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interruptores</a:t>
            </a:r>
            <a:r>
              <a:rPr sz="1200" spc="-90" dirty="0">
                <a:latin typeface="Arial"/>
                <a:cs typeface="Arial"/>
              </a:rPr>
              <a:t> </a:t>
            </a:r>
            <a:r>
              <a:rPr sz="1200" spc="-5" dirty="0">
                <a:latin typeface="Arial"/>
                <a:cs typeface="Arial"/>
              </a:rPr>
              <a:t>automáticos</a:t>
            </a:r>
            <a:endParaRPr sz="1200">
              <a:latin typeface="Arial"/>
              <a:cs typeface="Arial"/>
            </a:endParaRPr>
          </a:p>
          <a:p>
            <a:pPr marL="756285" lvl="1" indent="-287020">
              <a:lnSpc>
                <a:spcPct val="100000"/>
              </a:lnSpc>
              <a:buClr>
                <a:srgbClr val="9999CC"/>
              </a:buClr>
              <a:buSzPct val="79166"/>
              <a:buFont typeface="Wingdings"/>
              <a:buChar char=""/>
              <a:tabLst>
                <a:tab pos="756285" algn="l"/>
                <a:tab pos="756920" algn="l"/>
              </a:tabLst>
            </a:pPr>
            <a:r>
              <a:rPr sz="1200" spc="-5" dirty="0">
                <a:latin typeface="Arial"/>
                <a:cs typeface="Arial"/>
              </a:rPr>
              <a:t>el</a:t>
            </a:r>
            <a:r>
              <a:rPr sz="1200" spc="-20" dirty="0">
                <a:latin typeface="Arial"/>
                <a:cs typeface="Arial"/>
              </a:rPr>
              <a:t> </a:t>
            </a:r>
            <a:r>
              <a:rPr sz="1200" spc="-5" dirty="0">
                <a:latin typeface="Arial"/>
                <a:cs typeface="Arial"/>
              </a:rPr>
              <a:t>poder</a:t>
            </a:r>
            <a:r>
              <a:rPr sz="1200" spc="-35" dirty="0">
                <a:latin typeface="Arial"/>
                <a:cs typeface="Arial"/>
              </a:rPr>
              <a:t> </a:t>
            </a:r>
            <a:r>
              <a:rPr sz="1200" spc="-5" dirty="0">
                <a:latin typeface="Arial"/>
                <a:cs typeface="Arial"/>
              </a:rPr>
              <a:t>de</a:t>
            </a:r>
            <a:r>
              <a:rPr sz="1200" spc="-1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cierre</a:t>
            </a:r>
            <a:r>
              <a:rPr sz="1200" spc="-35" dirty="0">
                <a:latin typeface="Arial"/>
                <a:cs typeface="Arial"/>
              </a:rPr>
              <a:t> </a:t>
            </a:r>
            <a:r>
              <a:rPr sz="1200" spc="-5" dirty="0">
                <a:latin typeface="Arial"/>
                <a:cs typeface="Arial"/>
              </a:rPr>
              <a:t>de</a:t>
            </a:r>
            <a:r>
              <a:rPr sz="1200" spc="-15" dirty="0">
                <a:latin typeface="Arial"/>
                <a:cs typeface="Arial"/>
              </a:rPr>
              <a:t> </a:t>
            </a:r>
            <a:r>
              <a:rPr sz="1200" spc="5" dirty="0">
                <a:latin typeface="Arial"/>
                <a:cs typeface="Arial"/>
              </a:rPr>
              <a:t>los</a:t>
            </a:r>
            <a:r>
              <a:rPr sz="1200" spc="-4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dispositivos</a:t>
            </a:r>
            <a:endParaRPr sz="1200">
              <a:latin typeface="Arial"/>
              <a:cs typeface="Arial"/>
            </a:endParaRPr>
          </a:p>
          <a:p>
            <a:pPr marL="756285" lvl="1" indent="-287020">
              <a:lnSpc>
                <a:spcPct val="100000"/>
              </a:lnSpc>
              <a:spcBef>
                <a:spcPts val="5"/>
              </a:spcBef>
              <a:buClr>
                <a:srgbClr val="9999CC"/>
              </a:buClr>
              <a:buSzPct val="79166"/>
              <a:buFont typeface="Wingdings"/>
              <a:buChar char=""/>
              <a:tabLst>
                <a:tab pos="756285" algn="l"/>
                <a:tab pos="756920" algn="l"/>
              </a:tabLst>
            </a:pPr>
            <a:r>
              <a:rPr sz="1200" spc="10" dirty="0">
                <a:latin typeface="Arial"/>
                <a:cs typeface="Arial"/>
              </a:rPr>
              <a:t>la</a:t>
            </a:r>
            <a:r>
              <a:rPr sz="1200" spc="-4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solicitación</a:t>
            </a:r>
            <a:r>
              <a:rPr sz="1200" spc="-9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electrodinámica</a:t>
            </a:r>
            <a:r>
              <a:rPr sz="1200" spc="-9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de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conductores</a:t>
            </a:r>
            <a:r>
              <a:rPr sz="1200" spc="-7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y en</a:t>
            </a:r>
            <a:r>
              <a:rPr sz="1200" spc="-2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aparato</a:t>
            </a:r>
            <a:endParaRPr sz="1200">
              <a:latin typeface="Arial"/>
              <a:cs typeface="Arial"/>
            </a:endParaRPr>
          </a:p>
          <a:p>
            <a:pPr lvl="1">
              <a:lnSpc>
                <a:spcPct val="100000"/>
              </a:lnSpc>
              <a:buClr>
                <a:srgbClr val="9999CC"/>
              </a:buClr>
              <a:buFont typeface="Wingdings"/>
              <a:buChar char=""/>
            </a:pPr>
            <a:endParaRPr sz="1450">
              <a:latin typeface="Arial"/>
              <a:cs typeface="Arial"/>
            </a:endParaRPr>
          </a:p>
          <a:p>
            <a:pPr marL="356870" indent="-344805">
              <a:lnSpc>
                <a:spcPts val="1510"/>
              </a:lnSpc>
              <a:spcBef>
                <a:spcPts val="5"/>
              </a:spcBef>
              <a:buClr>
                <a:srgbClr val="00007C"/>
              </a:buClr>
              <a:buSzPct val="75000"/>
              <a:buFont typeface="Wingdings"/>
              <a:buChar char=""/>
              <a:tabLst>
                <a:tab pos="356870" algn="l"/>
                <a:tab pos="357505" algn="l"/>
              </a:tabLst>
            </a:pPr>
            <a:r>
              <a:rPr sz="1400" spc="-5" dirty="0">
                <a:latin typeface="Arial"/>
                <a:cs typeface="Arial"/>
              </a:rPr>
              <a:t>la</a:t>
            </a:r>
            <a:r>
              <a:rPr sz="1400" spc="-30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corriente</a:t>
            </a:r>
            <a:r>
              <a:rPr sz="1400" spc="60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mínima</a:t>
            </a:r>
            <a:r>
              <a:rPr sz="1400" spc="-5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de</a:t>
            </a:r>
            <a:r>
              <a:rPr sz="1400" spc="15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cortocircuito,</a:t>
            </a:r>
            <a:r>
              <a:rPr sz="1400" spc="65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indispensable</a:t>
            </a:r>
            <a:r>
              <a:rPr sz="1400" spc="70" dirty="0">
                <a:latin typeface="Arial"/>
                <a:cs typeface="Arial"/>
              </a:rPr>
              <a:t> </a:t>
            </a:r>
            <a:r>
              <a:rPr sz="1400" spc="-15" dirty="0">
                <a:latin typeface="Arial"/>
                <a:cs typeface="Arial"/>
              </a:rPr>
              <a:t>para</a:t>
            </a:r>
            <a:r>
              <a:rPr sz="1400" spc="15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elegir</a:t>
            </a:r>
            <a:r>
              <a:rPr sz="1400" spc="15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el</a:t>
            </a:r>
            <a:r>
              <a:rPr sz="1400" spc="25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calibre</a:t>
            </a:r>
            <a:r>
              <a:rPr sz="1400" spc="15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de</a:t>
            </a:r>
            <a:r>
              <a:rPr sz="1400" spc="2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la</a:t>
            </a:r>
            <a:r>
              <a:rPr sz="1400" spc="15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curva</a:t>
            </a:r>
            <a:r>
              <a:rPr sz="1400" spc="15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de</a:t>
            </a:r>
            <a:r>
              <a:rPr sz="1400" spc="15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disparo</a:t>
            </a:r>
            <a:r>
              <a:rPr sz="1400" spc="15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de</a:t>
            </a:r>
            <a:endParaRPr sz="1400">
              <a:latin typeface="Arial"/>
              <a:cs typeface="Arial"/>
            </a:endParaRPr>
          </a:p>
          <a:p>
            <a:pPr marL="356870">
              <a:lnSpc>
                <a:spcPts val="1510"/>
              </a:lnSpc>
            </a:pPr>
            <a:r>
              <a:rPr sz="1400" spc="-5" dirty="0">
                <a:latin typeface="Arial"/>
                <a:cs typeface="Arial"/>
              </a:rPr>
              <a:t>los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interruptores</a:t>
            </a:r>
            <a:r>
              <a:rPr sz="1400" spc="55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automáticos</a:t>
            </a:r>
            <a:r>
              <a:rPr sz="1400" spc="3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y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fusibles.</a:t>
            </a:r>
            <a:endParaRPr sz="1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4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400" i="1" spc="-10" dirty="0">
                <a:latin typeface="Arial"/>
                <a:cs typeface="Arial"/>
              </a:rPr>
              <a:t>Características</a:t>
            </a:r>
            <a:r>
              <a:rPr sz="1400" i="1" spc="30" dirty="0">
                <a:latin typeface="Arial"/>
                <a:cs typeface="Arial"/>
              </a:rPr>
              <a:t> </a:t>
            </a:r>
            <a:r>
              <a:rPr sz="1400" i="1" spc="-10" dirty="0">
                <a:latin typeface="Arial"/>
                <a:cs typeface="Arial"/>
              </a:rPr>
              <a:t>de</a:t>
            </a:r>
            <a:r>
              <a:rPr sz="1400" i="1" spc="5" dirty="0">
                <a:latin typeface="Arial"/>
                <a:cs typeface="Arial"/>
              </a:rPr>
              <a:t> </a:t>
            </a:r>
            <a:r>
              <a:rPr sz="1400" i="1" spc="-5" dirty="0">
                <a:latin typeface="Arial"/>
                <a:cs typeface="Arial"/>
              </a:rPr>
              <a:t>los</a:t>
            </a:r>
            <a:r>
              <a:rPr sz="1400" i="1" spc="5" dirty="0">
                <a:latin typeface="Arial"/>
                <a:cs typeface="Arial"/>
              </a:rPr>
              <a:t> </a:t>
            </a:r>
            <a:r>
              <a:rPr sz="1400" i="1" spc="-10" dirty="0">
                <a:latin typeface="Arial"/>
                <a:cs typeface="Arial"/>
              </a:rPr>
              <a:t>cortocircuitos</a:t>
            </a:r>
            <a:endParaRPr sz="1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450">
              <a:latin typeface="Arial"/>
              <a:cs typeface="Arial"/>
            </a:endParaRPr>
          </a:p>
          <a:p>
            <a:pPr marL="356870" indent="-344805">
              <a:lnSpc>
                <a:spcPct val="100000"/>
              </a:lnSpc>
              <a:buClr>
                <a:srgbClr val="00007C"/>
              </a:buClr>
              <a:buSzPct val="75000"/>
              <a:buFont typeface="Wingdings"/>
              <a:buChar char=""/>
              <a:tabLst>
                <a:tab pos="356870" algn="l"/>
                <a:tab pos="357505" algn="l"/>
              </a:tabLst>
            </a:pPr>
            <a:r>
              <a:rPr sz="1400" spc="-10" dirty="0">
                <a:latin typeface="Arial"/>
                <a:cs typeface="Arial"/>
              </a:rPr>
              <a:t>Duración:</a:t>
            </a:r>
            <a:r>
              <a:rPr sz="1400" spc="-5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autoextinguible,</a:t>
            </a:r>
            <a:r>
              <a:rPr sz="1400" spc="100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transitorio,</a:t>
            </a:r>
            <a:r>
              <a:rPr sz="1400" spc="25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permanente.</a:t>
            </a:r>
            <a:endParaRPr sz="1400">
              <a:latin typeface="Arial"/>
              <a:cs typeface="Arial"/>
            </a:endParaRPr>
          </a:p>
          <a:p>
            <a:pPr marL="356870" indent="-344805">
              <a:lnSpc>
                <a:spcPct val="100000"/>
              </a:lnSpc>
              <a:buClr>
                <a:srgbClr val="00007C"/>
              </a:buClr>
              <a:buSzPct val="75000"/>
              <a:buFont typeface="Wingdings"/>
              <a:buChar char=""/>
              <a:tabLst>
                <a:tab pos="356870" algn="l"/>
                <a:tab pos="357505" algn="l"/>
              </a:tabLst>
            </a:pPr>
            <a:r>
              <a:rPr sz="1400" spc="-10" dirty="0">
                <a:latin typeface="Arial"/>
                <a:cs typeface="Arial"/>
              </a:rPr>
              <a:t>Origen:</a:t>
            </a:r>
            <a:endParaRPr sz="1400">
              <a:latin typeface="Arial"/>
              <a:cs typeface="Arial"/>
            </a:endParaRPr>
          </a:p>
          <a:p>
            <a:pPr marL="756285" lvl="1" indent="-287020">
              <a:lnSpc>
                <a:spcPct val="100000"/>
              </a:lnSpc>
              <a:spcBef>
                <a:spcPts val="5"/>
              </a:spcBef>
              <a:buClr>
                <a:srgbClr val="9999CC"/>
              </a:buClr>
              <a:buSzPct val="79166"/>
              <a:buFont typeface="Wingdings"/>
              <a:buChar char=""/>
              <a:tabLst>
                <a:tab pos="756285" algn="l"/>
                <a:tab pos="756920" algn="l"/>
              </a:tabLst>
            </a:pPr>
            <a:r>
              <a:rPr sz="1200" dirty="0">
                <a:latin typeface="Arial"/>
                <a:cs typeface="Arial"/>
              </a:rPr>
              <a:t>factores</a:t>
            </a:r>
            <a:r>
              <a:rPr sz="1200" spc="-80" dirty="0">
                <a:latin typeface="Arial"/>
                <a:cs typeface="Arial"/>
              </a:rPr>
              <a:t> </a:t>
            </a:r>
            <a:r>
              <a:rPr sz="1200" spc="-5" dirty="0">
                <a:latin typeface="Arial"/>
                <a:cs typeface="Arial"/>
              </a:rPr>
              <a:t>mecánicos</a:t>
            </a:r>
            <a:endParaRPr sz="1200">
              <a:latin typeface="Arial"/>
              <a:cs typeface="Arial"/>
            </a:endParaRPr>
          </a:p>
          <a:p>
            <a:pPr marL="756285" lvl="1" indent="-287020">
              <a:lnSpc>
                <a:spcPct val="100000"/>
              </a:lnSpc>
              <a:spcBef>
                <a:spcPts val="5"/>
              </a:spcBef>
              <a:buClr>
                <a:srgbClr val="9999CC"/>
              </a:buClr>
              <a:buSzPct val="79166"/>
              <a:buFont typeface="Wingdings"/>
              <a:buChar char=""/>
              <a:tabLst>
                <a:tab pos="756285" algn="l"/>
                <a:tab pos="756920" algn="l"/>
              </a:tabLst>
            </a:pPr>
            <a:r>
              <a:rPr sz="1200" dirty="0">
                <a:latin typeface="Arial"/>
                <a:cs typeface="Arial"/>
              </a:rPr>
              <a:t>sob</a:t>
            </a:r>
            <a:r>
              <a:rPr sz="1200" spc="5" dirty="0">
                <a:latin typeface="Arial"/>
                <a:cs typeface="Arial"/>
              </a:rPr>
              <a:t>r</a:t>
            </a:r>
            <a:r>
              <a:rPr sz="1200" dirty="0">
                <a:latin typeface="Arial"/>
                <a:cs typeface="Arial"/>
              </a:rPr>
              <a:t>ete</a:t>
            </a:r>
            <a:r>
              <a:rPr sz="1200" spc="5" dirty="0">
                <a:latin typeface="Arial"/>
                <a:cs typeface="Arial"/>
              </a:rPr>
              <a:t>n</a:t>
            </a:r>
            <a:r>
              <a:rPr sz="1200" dirty="0">
                <a:latin typeface="Arial"/>
                <a:cs typeface="Arial"/>
              </a:rPr>
              <a:t>s</a:t>
            </a:r>
            <a:r>
              <a:rPr sz="1200" spc="15" dirty="0">
                <a:latin typeface="Arial"/>
                <a:cs typeface="Arial"/>
              </a:rPr>
              <a:t>i</a:t>
            </a:r>
            <a:r>
              <a:rPr sz="1200" spc="-25" dirty="0">
                <a:latin typeface="Arial"/>
                <a:cs typeface="Arial"/>
              </a:rPr>
              <a:t>o</a:t>
            </a:r>
            <a:r>
              <a:rPr sz="1200" dirty="0">
                <a:latin typeface="Arial"/>
                <a:cs typeface="Arial"/>
              </a:rPr>
              <a:t>n</a:t>
            </a:r>
            <a:r>
              <a:rPr sz="1200" spc="5" dirty="0">
                <a:latin typeface="Arial"/>
                <a:cs typeface="Arial"/>
              </a:rPr>
              <a:t>e</a:t>
            </a:r>
            <a:r>
              <a:rPr sz="1200" dirty="0">
                <a:latin typeface="Arial"/>
                <a:cs typeface="Arial"/>
              </a:rPr>
              <a:t>s</a:t>
            </a:r>
            <a:r>
              <a:rPr sz="1200" spc="-9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e</a:t>
            </a:r>
            <a:r>
              <a:rPr sz="1200" spc="20" dirty="0">
                <a:latin typeface="Arial"/>
                <a:cs typeface="Arial"/>
              </a:rPr>
              <a:t>l</a:t>
            </a:r>
            <a:r>
              <a:rPr sz="1200" dirty="0">
                <a:latin typeface="Arial"/>
                <a:cs typeface="Arial"/>
              </a:rPr>
              <a:t>éct</a:t>
            </a:r>
            <a:r>
              <a:rPr sz="1200" spc="5" dirty="0">
                <a:latin typeface="Arial"/>
                <a:cs typeface="Arial"/>
              </a:rPr>
              <a:t>r</a:t>
            </a:r>
            <a:r>
              <a:rPr sz="1200" spc="20" dirty="0">
                <a:latin typeface="Arial"/>
                <a:cs typeface="Arial"/>
              </a:rPr>
              <a:t>i</a:t>
            </a:r>
            <a:r>
              <a:rPr sz="1200" dirty="0">
                <a:latin typeface="Arial"/>
                <a:cs typeface="Arial"/>
              </a:rPr>
              <a:t>cas</a:t>
            </a:r>
            <a:endParaRPr sz="1200">
              <a:latin typeface="Arial"/>
              <a:cs typeface="Arial"/>
            </a:endParaRPr>
          </a:p>
          <a:p>
            <a:pPr marL="756285" lvl="1" indent="-287020">
              <a:lnSpc>
                <a:spcPts val="1435"/>
              </a:lnSpc>
              <a:buClr>
                <a:srgbClr val="9999CC"/>
              </a:buClr>
              <a:buSzPct val="79166"/>
              <a:buFont typeface="Wingdings"/>
              <a:buChar char=""/>
              <a:tabLst>
                <a:tab pos="756285" algn="l"/>
                <a:tab pos="756920" algn="l"/>
              </a:tabLst>
            </a:pPr>
            <a:r>
              <a:rPr sz="1200" spc="-5" dirty="0">
                <a:latin typeface="Arial"/>
                <a:cs typeface="Arial"/>
              </a:rPr>
              <a:t>deg</a:t>
            </a:r>
            <a:r>
              <a:rPr sz="1200" spc="5" dirty="0">
                <a:latin typeface="Arial"/>
                <a:cs typeface="Arial"/>
              </a:rPr>
              <a:t>r</a:t>
            </a:r>
            <a:r>
              <a:rPr sz="1200" spc="-5" dirty="0">
                <a:latin typeface="Arial"/>
                <a:cs typeface="Arial"/>
              </a:rPr>
              <a:t>adación</a:t>
            </a:r>
            <a:r>
              <a:rPr sz="1200" spc="-2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d</a:t>
            </a:r>
            <a:r>
              <a:rPr sz="1200" spc="-5" dirty="0">
                <a:latin typeface="Arial"/>
                <a:cs typeface="Arial"/>
              </a:rPr>
              <a:t>el</a:t>
            </a:r>
            <a:r>
              <a:rPr sz="1200" spc="-100" dirty="0">
                <a:latin typeface="Arial"/>
                <a:cs typeface="Arial"/>
              </a:rPr>
              <a:t> </a:t>
            </a:r>
            <a:r>
              <a:rPr sz="1200" spc="-5" dirty="0">
                <a:latin typeface="Arial"/>
                <a:cs typeface="Arial"/>
              </a:rPr>
              <a:t>a</a:t>
            </a:r>
            <a:r>
              <a:rPr sz="1200" spc="15" dirty="0">
                <a:latin typeface="Arial"/>
                <a:cs typeface="Arial"/>
              </a:rPr>
              <a:t>i</a:t>
            </a:r>
            <a:r>
              <a:rPr sz="1200" spc="-5" dirty="0">
                <a:latin typeface="Arial"/>
                <a:cs typeface="Arial"/>
              </a:rPr>
              <a:t>s</a:t>
            </a:r>
            <a:r>
              <a:rPr sz="1200" spc="15" dirty="0">
                <a:latin typeface="Arial"/>
                <a:cs typeface="Arial"/>
              </a:rPr>
              <a:t>l</a:t>
            </a:r>
            <a:r>
              <a:rPr sz="1200" spc="-5" dirty="0">
                <a:latin typeface="Arial"/>
                <a:cs typeface="Arial"/>
              </a:rPr>
              <a:t>a</a:t>
            </a:r>
            <a:r>
              <a:rPr sz="1200" spc="-40" dirty="0">
                <a:latin typeface="Arial"/>
                <a:cs typeface="Arial"/>
              </a:rPr>
              <a:t>m</a:t>
            </a:r>
            <a:r>
              <a:rPr sz="1200" spc="15" dirty="0">
                <a:latin typeface="Arial"/>
                <a:cs typeface="Arial"/>
              </a:rPr>
              <a:t>i</a:t>
            </a:r>
            <a:r>
              <a:rPr sz="1200" spc="-5" dirty="0">
                <a:latin typeface="Arial"/>
                <a:cs typeface="Arial"/>
              </a:rPr>
              <a:t>en</a:t>
            </a:r>
            <a:r>
              <a:rPr sz="1200" dirty="0">
                <a:latin typeface="Arial"/>
                <a:cs typeface="Arial"/>
              </a:rPr>
              <a:t>to</a:t>
            </a:r>
            <a:endParaRPr sz="1200">
              <a:latin typeface="Arial"/>
              <a:cs typeface="Arial"/>
            </a:endParaRPr>
          </a:p>
          <a:p>
            <a:pPr marL="356870" indent="-344805">
              <a:lnSpc>
                <a:spcPts val="1675"/>
              </a:lnSpc>
              <a:buClr>
                <a:srgbClr val="00007C"/>
              </a:buClr>
              <a:buSzPct val="75000"/>
              <a:buFont typeface="Wingdings"/>
              <a:buChar char=""/>
              <a:tabLst>
                <a:tab pos="356870" algn="l"/>
                <a:tab pos="357505" algn="l"/>
              </a:tabLst>
            </a:pPr>
            <a:r>
              <a:rPr sz="1400" spc="-10" dirty="0">
                <a:latin typeface="Arial"/>
                <a:cs typeface="Arial"/>
              </a:rPr>
              <a:t>Localización:</a:t>
            </a:r>
            <a:r>
              <a:rPr sz="1400" spc="60" dirty="0">
                <a:latin typeface="Arial"/>
                <a:cs typeface="Arial"/>
              </a:rPr>
              <a:t> </a:t>
            </a:r>
            <a:r>
              <a:rPr sz="1400" spc="-15" dirty="0">
                <a:latin typeface="Arial"/>
                <a:cs typeface="Arial"/>
              </a:rPr>
              <a:t>dentro</a:t>
            </a:r>
            <a:r>
              <a:rPr sz="1400" spc="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o</a:t>
            </a:r>
            <a:r>
              <a:rPr sz="1400" spc="10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fuera</a:t>
            </a:r>
            <a:r>
              <a:rPr sz="1400" spc="10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de</a:t>
            </a:r>
            <a:r>
              <a:rPr sz="1400" spc="15" dirty="0">
                <a:latin typeface="Arial"/>
                <a:cs typeface="Arial"/>
              </a:rPr>
              <a:t> </a:t>
            </a:r>
            <a:r>
              <a:rPr sz="1400" spc="-15" dirty="0">
                <a:latin typeface="Arial"/>
                <a:cs typeface="Arial"/>
              </a:rPr>
              <a:t>una</a:t>
            </a:r>
            <a:r>
              <a:rPr sz="1400" spc="10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máquina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o</a:t>
            </a:r>
            <a:r>
              <a:rPr sz="1400" spc="-10" dirty="0">
                <a:latin typeface="Arial"/>
                <a:cs typeface="Arial"/>
              </a:rPr>
              <a:t> un</a:t>
            </a:r>
            <a:r>
              <a:rPr sz="1400" spc="15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tablero</a:t>
            </a:r>
            <a:r>
              <a:rPr sz="1400" spc="35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eléctrico.</a:t>
            </a:r>
            <a:endParaRPr sz="1400">
              <a:latin typeface="Arial"/>
              <a:cs typeface="Arial"/>
            </a:endParaRPr>
          </a:p>
          <a:p>
            <a:pPr marL="356870" indent="-344805">
              <a:lnSpc>
                <a:spcPct val="100000"/>
              </a:lnSpc>
              <a:buClr>
                <a:srgbClr val="00007C"/>
              </a:buClr>
              <a:buSzPct val="75000"/>
              <a:buFont typeface="Wingdings"/>
              <a:buChar char=""/>
              <a:tabLst>
                <a:tab pos="356870" algn="l"/>
                <a:tab pos="357505" algn="l"/>
              </a:tabLst>
            </a:pPr>
            <a:r>
              <a:rPr sz="1400" spc="-15" dirty="0">
                <a:latin typeface="Arial"/>
                <a:cs typeface="Arial"/>
              </a:rPr>
              <a:t>Pueden</a:t>
            </a:r>
            <a:r>
              <a:rPr sz="1400" spc="-25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ser:</a:t>
            </a:r>
            <a:endParaRPr sz="1400">
              <a:latin typeface="Arial"/>
              <a:cs typeface="Arial"/>
            </a:endParaRPr>
          </a:p>
          <a:p>
            <a:pPr marL="756285" lvl="1" indent="-287020">
              <a:lnSpc>
                <a:spcPct val="100000"/>
              </a:lnSpc>
              <a:spcBef>
                <a:spcPts val="10"/>
              </a:spcBef>
              <a:buClr>
                <a:srgbClr val="9999CC"/>
              </a:buClr>
              <a:buSzPct val="79166"/>
              <a:buFont typeface="Wingdings"/>
              <a:buChar char=""/>
              <a:tabLst>
                <a:tab pos="756285" algn="l"/>
                <a:tab pos="756920" algn="l"/>
              </a:tabLst>
            </a:pPr>
            <a:r>
              <a:rPr sz="1200" spc="-5" dirty="0">
                <a:latin typeface="Arial"/>
                <a:cs typeface="Arial"/>
              </a:rPr>
              <a:t>monofásicos</a:t>
            </a:r>
            <a:r>
              <a:rPr sz="1200" spc="-7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(80%)</a:t>
            </a:r>
            <a:endParaRPr sz="1200">
              <a:latin typeface="Arial"/>
              <a:cs typeface="Arial"/>
            </a:endParaRPr>
          </a:p>
          <a:p>
            <a:pPr marL="756285" lvl="1" indent="-287020">
              <a:lnSpc>
                <a:spcPct val="100000"/>
              </a:lnSpc>
              <a:buClr>
                <a:srgbClr val="9999CC"/>
              </a:buClr>
              <a:buSzPct val="79166"/>
              <a:buFont typeface="Wingdings"/>
              <a:buChar char=""/>
              <a:tabLst>
                <a:tab pos="756285" algn="l"/>
                <a:tab pos="756920" algn="l"/>
              </a:tabLst>
            </a:pPr>
            <a:r>
              <a:rPr sz="1200" dirty="0">
                <a:latin typeface="Arial"/>
                <a:cs typeface="Arial"/>
              </a:rPr>
              <a:t>bifásicos</a:t>
            </a:r>
            <a:r>
              <a:rPr sz="1200" spc="-90" dirty="0">
                <a:latin typeface="Arial"/>
                <a:cs typeface="Arial"/>
              </a:rPr>
              <a:t> </a:t>
            </a:r>
            <a:r>
              <a:rPr sz="1200" spc="-5" dirty="0">
                <a:latin typeface="Arial"/>
                <a:cs typeface="Arial"/>
              </a:rPr>
              <a:t>(15%)</a:t>
            </a:r>
            <a:r>
              <a:rPr sz="1200" spc="-1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(suelen</a:t>
            </a:r>
            <a:r>
              <a:rPr sz="1200" spc="-6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degenerar</a:t>
            </a:r>
            <a:r>
              <a:rPr sz="1200" spc="-85" dirty="0">
                <a:latin typeface="Arial"/>
                <a:cs typeface="Arial"/>
              </a:rPr>
              <a:t> </a:t>
            </a:r>
            <a:r>
              <a:rPr sz="1200" spc="-5" dirty="0">
                <a:latin typeface="Arial"/>
                <a:cs typeface="Arial"/>
              </a:rPr>
              <a:t>en</a:t>
            </a:r>
            <a:r>
              <a:rPr sz="1200" spc="1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trifásicos)</a:t>
            </a:r>
            <a:endParaRPr sz="1200">
              <a:latin typeface="Arial"/>
              <a:cs typeface="Arial"/>
            </a:endParaRPr>
          </a:p>
          <a:p>
            <a:pPr marL="756285" lvl="1" indent="-287020">
              <a:lnSpc>
                <a:spcPct val="100000"/>
              </a:lnSpc>
              <a:buClr>
                <a:srgbClr val="9999CC"/>
              </a:buClr>
              <a:buSzPct val="79166"/>
              <a:buFont typeface="Wingdings"/>
              <a:buChar char=""/>
              <a:tabLst>
                <a:tab pos="756285" algn="l"/>
                <a:tab pos="756920" algn="l"/>
              </a:tabLst>
            </a:pPr>
            <a:r>
              <a:rPr sz="1200" dirty="0">
                <a:latin typeface="Arial"/>
                <a:cs typeface="Arial"/>
              </a:rPr>
              <a:t>t</a:t>
            </a:r>
            <a:r>
              <a:rPr sz="1200" spc="5" dirty="0">
                <a:latin typeface="Arial"/>
                <a:cs typeface="Arial"/>
              </a:rPr>
              <a:t>r</a:t>
            </a:r>
            <a:r>
              <a:rPr sz="1200" spc="15" dirty="0">
                <a:latin typeface="Arial"/>
                <a:cs typeface="Arial"/>
              </a:rPr>
              <a:t>i</a:t>
            </a:r>
            <a:r>
              <a:rPr sz="1200" dirty="0">
                <a:latin typeface="Arial"/>
                <a:cs typeface="Arial"/>
              </a:rPr>
              <a:t>f</a:t>
            </a:r>
            <a:r>
              <a:rPr sz="1200" spc="5" dirty="0">
                <a:latin typeface="Arial"/>
                <a:cs typeface="Arial"/>
              </a:rPr>
              <a:t>á</a:t>
            </a:r>
            <a:r>
              <a:rPr sz="1200" spc="-5" dirty="0">
                <a:latin typeface="Arial"/>
                <a:cs typeface="Arial"/>
              </a:rPr>
              <a:t>s</a:t>
            </a:r>
            <a:r>
              <a:rPr sz="1200" spc="15" dirty="0">
                <a:latin typeface="Arial"/>
                <a:cs typeface="Arial"/>
              </a:rPr>
              <a:t>i</a:t>
            </a:r>
            <a:r>
              <a:rPr sz="1200" spc="-5" dirty="0">
                <a:latin typeface="Arial"/>
                <a:cs typeface="Arial"/>
              </a:rPr>
              <a:t>co</a:t>
            </a:r>
            <a:r>
              <a:rPr sz="1200" dirty="0">
                <a:latin typeface="Arial"/>
                <a:cs typeface="Arial"/>
              </a:rPr>
              <a:t>s</a:t>
            </a:r>
            <a:r>
              <a:rPr sz="1200" spc="-95" dirty="0">
                <a:latin typeface="Arial"/>
                <a:cs typeface="Arial"/>
              </a:rPr>
              <a:t> </a:t>
            </a:r>
            <a:r>
              <a:rPr sz="1200" spc="-5" dirty="0">
                <a:latin typeface="Arial"/>
                <a:cs typeface="Arial"/>
              </a:rPr>
              <a:t>de</a:t>
            </a:r>
            <a:r>
              <a:rPr sz="1200" spc="-20" dirty="0">
                <a:latin typeface="Arial"/>
                <a:cs typeface="Arial"/>
              </a:rPr>
              <a:t> </a:t>
            </a:r>
            <a:r>
              <a:rPr sz="1200" spc="-5" dirty="0">
                <a:latin typeface="Arial"/>
                <a:cs typeface="Arial"/>
              </a:rPr>
              <a:t>o</a:t>
            </a:r>
            <a:r>
              <a:rPr sz="1200" spc="5" dirty="0">
                <a:latin typeface="Arial"/>
                <a:cs typeface="Arial"/>
              </a:rPr>
              <a:t>r</a:t>
            </a:r>
            <a:r>
              <a:rPr sz="1200" spc="15" dirty="0">
                <a:latin typeface="Arial"/>
                <a:cs typeface="Arial"/>
              </a:rPr>
              <a:t>i</a:t>
            </a:r>
            <a:r>
              <a:rPr sz="1200" spc="-5" dirty="0">
                <a:latin typeface="Arial"/>
                <a:cs typeface="Arial"/>
              </a:rPr>
              <a:t>gen</a:t>
            </a:r>
            <a:r>
              <a:rPr sz="1200" spc="-70" dirty="0">
                <a:latin typeface="Arial"/>
                <a:cs typeface="Arial"/>
              </a:rPr>
              <a:t> </a:t>
            </a:r>
            <a:r>
              <a:rPr sz="1200" spc="5" dirty="0">
                <a:latin typeface="Arial"/>
                <a:cs typeface="Arial"/>
              </a:rPr>
              <a:t>(</a:t>
            </a:r>
            <a:r>
              <a:rPr sz="1200" spc="-5" dirty="0">
                <a:latin typeface="Arial"/>
                <a:cs typeface="Arial"/>
              </a:rPr>
              <a:t>5</a:t>
            </a:r>
            <a:r>
              <a:rPr sz="1200" spc="-20" dirty="0">
                <a:latin typeface="Arial"/>
                <a:cs typeface="Arial"/>
              </a:rPr>
              <a:t>%</a:t>
            </a:r>
            <a:r>
              <a:rPr sz="1200" dirty="0">
                <a:latin typeface="Arial"/>
                <a:cs typeface="Arial"/>
              </a:rPr>
              <a:t>)</a:t>
            </a:r>
            <a:endParaRPr sz="1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6245" y="938606"/>
            <a:ext cx="5511800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Diferentes</a:t>
            </a:r>
            <a:r>
              <a:rPr spc="-85" dirty="0"/>
              <a:t> </a:t>
            </a:r>
            <a:r>
              <a:rPr dirty="0"/>
              <a:t>cortocircuitos</a:t>
            </a:r>
            <a:r>
              <a:rPr spc="-40" dirty="0"/>
              <a:t> </a:t>
            </a:r>
            <a:r>
              <a:rPr dirty="0"/>
              <a:t>y</a:t>
            </a:r>
            <a:r>
              <a:rPr spc="-15" dirty="0"/>
              <a:t> </a:t>
            </a:r>
            <a:r>
              <a:rPr dirty="0"/>
              <a:t>sus</a:t>
            </a:r>
            <a:r>
              <a:rPr spc="-30" dirty="0"/>
              <a:t> </a:t>
            </a:r>
            <a:r>
              <a:rPr dirty="0"/>
              <a:t>corrientes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44251" y="1625599"/>
            <a:ext cx="6448469" cy="5007032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2794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220"/>
              </a:spcBef>
            </a:pPr>
            <a:r>
              <a:rPr dirty="0"/>
              <a:t>4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2794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220"/>
              </a:spcBef>
            </a:pPr>
            <a:r>
              <a:rPr dirty="0"/>
              <a:t>5</a:t>
            </a:r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6245" y="938606"/>
            <a:ext cx="6391910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Consecuencias</a:t>
            </a:r>
            <a:r>
              <a:rPr spc="-50" dirty="0"/>
              <a:t> </a:t>
            </a:r>
            <a:r>
              <a:rPr dirty="0"/>
              <a:t>de</a:t>
            </a:r>
            <a:r>
              <a:rPr spc="-25" dirty="0"/>
              <a:t> </a:t>
            </a:r>
            <a:r>
              <a:rPr dirty="0"/>
              <a:t>los</a:t>
            </a:r>
            <a:r>
              <a:rPr spc="-25" dirty="0"/>
              <a:t> </a:t>
            </a:r>
            <a:r>
              <a:rPr dirty="0"/>
              <a:t>defectos</a:t>
            </a:r>
            <a:r>
              <a:rPr spc="-70" dirty="0"/>
              <a:t> </a:t>
            </a:r>
            <a:r>
              <a:rPr dirty="0"/>
              <a:t>de</a:t>
            </a:r>
            <a:r>
              <a:rPr spc="-25" dirty="0"/>
              <a:t> </a:t>
            </a:r>
            <a:r>
              <a:rPr dirty="0"/>
              <a:t>cortocircuito</a:t>
            </a:r>
          </a:p>
        </p:txBody>
      </p:sp>
      <p:sp>
        <p:nvSpPr>
          <p:cNvPr id="3" name="object 3"/>
          <p:cNvSpPr txBox="1">
            <a:spLocks noGrp="1"/>
          </p:cNvSpPr>
          <p:nvPr>
            <p:ph sz="half" idx="2"/>
          </p:nvPr>
        </p:nvSpPr>
        <p:spPr>
          <a:prstGeom prst="rect">
            <a:avLst/>
          </a:prstGeom>
        </p:spPr>
        <p:txBody>
          <a:bodyPr vert="horz" wrap="square" lIns="0" tIns="62230" rIns="0" bIns="0" rtlCol="0">
            <a:spAutoFit/>
          </a:bodyPr>
          <a:lstStyle/>
          <a:p>
            <a:pPr marL="356870" marR="88900" indent="-344805">
              <a:lnSpc>
                <a:spcPct val="80100"/>
              </a:lnSpc>
              <a:spcBef>
                <a:spcPts val="490"/>
              </a:spcBef>
            </a:pPr>
            <a:r>
              <a:rPr spc="-5" dirty="0"/>
              <a:t>Dependen de </a:t>
            </a:r>
            <a:r>
              <a:rPr dirty="0"/>
              <a:t>la </a:t>
            </a:r>
            <a:r>
              <a:rPr spc="-5" dirty="0"/>
              <a:t>naturaleza </a:t>
            </a:r>
            <a:r>
              <a:rPr dirty="0"/>
              <a:t>y </a:t>
            </a:r>
            <a:r>
              <a:rPr spc="-5" dirty="0"/>
              <a:t>duración de </a:t>
            </a:r>
            <a:r>
              <a:rPr spc="-430" dirty="0"/>
              <a:t> </a:t>
            </a:r>
            <a:r>
              <a:rPr dirty="0"/>
              <a:t>los defectos, </a:t>
            </a:r>
            <a:r>
              <a:rPr spc="-5" dirty="0"/>
              <a:t>del punto de </a:t>
            </a:r>
            <a:r>
              <a:rPr dirty="0"/>
              <a:t>la </a:t>
            </a:r>
            <a:r>
              <a:rPr spc="5" dirty="0"/>
              <a:t> </a:t>
            </a:r>
            <a:r>
              <a:rPr dirty="0"/>
              <a:t>instalación afectado </a:t>
            </a:r>
            <a:r>
              <a:rPr spc="5" dirty="0"/>
              <a:t>y </a:t>
            </a:r>
            <a:r>
              <a:rPr dirty="0"/>
              <a:t>de la magnitud </a:t>
            </a:r>
            <a:r>
              <a:rPr spc="-430" dirty="0"/>
              <a:t> </a:t>
            </a:r>
            <a:r>
              <a:rPr spc="-5" dirty="0"/>
              <a:t>de</a:t>
            </a:r>
            <a:r>
              <a:rPr spc="-25" dirty="0"/>
              <a:t> </a:t>
            </a:r>
            <a:r>
              <a:rPr dirty="0"/>
              <a:t>la</a:t>
            </a:r>
            <a:r>
              <a:rPr spc="-20" dirty="0"/>
              <a:t> </a:t>
            </a:r>
            <a:r>
              <a:rPr dirty="0"/>
              <a:t>intensidad:</a:t>
            </a: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650"/>
          </a:p>
          <a:p>
            <a:pPr marL="344170" marR="857885" indent="-344170" algn="r">
              <a:lnSpc>
                <a:spcPts val="1730"/>
              </a:lnSpc>
              <a:spcBef>
                <a:spcPts val="5"/>
              </a:spcBef>
              <a:buClr>
                <a:srgbClr val="00007C"/>
              </a:buClr>
              <a:buSzPct val="75000"/>
              <a:buFont typeface="Wingdings"/>
              <a:buChar char=""/>
              <a:tabLst>
                <a:tab pos="344170" algn="l"/>
                <a:tab pos="344805" algn="l"/>
              </a:tabLst>
            </a:pPr>
            <a:r>
              <a:rPr dirty="0"/>
              <a:t>según</a:t>
            </a:r>
            <a:r>
              <a:rPr spc="-50" dirty="0"/>
              <a:t> </a:t>
            </a:r>
            <a:r>
              <a:rPr spc="-5" dirty="0"/>
              <a:t>el</a:t>
            </a:r>
            <a:r>
              <a:rPr spc="-15" dirty="0"/>
              <a:t> </a:t>
            </a:r>
            <a:r>
              <a:rPr spc="-5" dirty="0"/>
              <a:t>lugar</a:t>
            </a:r>
            <a:r>
              <a:rPr dirty="0"/>
              <a:t> </a:t>
            </a:r>
            <a:r>
              <a:rPr spc="-5" dirty="0"/>
              <a:t>del</a:t>
            </a:r>
            <a:r>
              <a:rPr spc="-10" dirty="0"/>
              <a:t> </a:t>
            </a:r>
            <a:r>
              <a:rPr dirty="0"/>
              <a:t>defecto,</a:t>
            </a:r>
            <a:r>
              <a:rPr spc="-10" dirty="0"/>
              <a:t> </a:t>
            </a:r>
            <a:r>
              <a:rPr dirty="0"/>
              <a:t>la</a:t>
            </a:r>
          </a:p>
          <a:p>
            <a:pPr marR="883919" algn="r">
              <a:lnSpc>
                <a:spcPts val="1730"/>
              </a:lnSpc>
            </a:pPr>
            <a:r>
              <a:rPr spc="-5" dirty="0"/>
              <a:t>presencia</a:t>
            </a:r>
            <a:r>
              <a:rPr spc="-75" dirty="0"/>
              <a:t> </a:t>
            </a:r>
            <a:r>
              <a:rPr spc="-5" dirty="0"/>
              <a:t>de</a:t>
            </a:r>
            <a:r>
              <a:rPr spc="-10" dirty="0"/>
              <a:t> </a:t>
            </a:r>
            <a:r>
              <a:rPr spc="-5" dirty="0"/>
              <a:t>un </a:t>
            </a:r>
            <a:r>
              <a:rPr dirty="0"/>
              <a:t>arco</a:t>
            </a:r>
            <a:r>
              <a:rPr spc="-30" dirty="0"/>
              <a:t> </a:t>
            </a:r>
            <a:r>
              <a:rPr spc="-5" dirty="0"/>
              <a:t>puede:</a:t>
            </a:r>
          </a:p>
          <a:p>
            <a:pPr marL="756285" lvl="1" indent="-287020">
              <a:lnSpc>
                <a:spcPct val="100000"/>
              </a:lnSpc>
              <a:spcBef>
                <a:spcPts val="5"/>
              </a:spcBef>
              <a:buClr>
                <a:srgbClr val="9999CC"/>
              </a:buClr>
              <a:buSzPct val="78571"/>
              <a:buFont typeface="Wingdings"/>
              <a:buChar char=""/>
              <a:tabLst>
                <a:tab pos="756285" algn="l"/>
                <a:tab pos="756920" algn="l"/>
              </a:tabLst>
            </a:pPr>
            <a:r>
              <a:rPr sz="1400" spc="-15" dirty="0">
                <a:latin typeface="Arial"/>
                <a:cs typeface="Arial"/>
              </a:rPr>
              <a:t>degradar</a:t>
            </a:r>
            <a:r>
              <a:rPr sz="1400" spc="-2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los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aislantes,</a:t>
            </a:r>
            <a:endParaRPr sz="1400">
              <a:latin typeface="Arial"/>
              <a:cs typeface="Arial"/>
            </a:endParaRPr>
          </a:p>
          <a:p>
            <a:pPr marL="756285" lvl="1" indent="-287020">
              <a:lnSpc>
                <a:spcPct val="100000"/>
              </a:lnSpc>
              <a:buClr>
                <a:srgbClr val="9999CC"/>
              </a:buClr>
              <a:buSzPct val="78571"/>
              <a:buFont typeface="Wingdings"/>
              <a:buChar char=""/>
              <a:tabLst>
                <a:tab pos="756285" algn="l"/>
                <a:tab pos="756920" algn="l"/>
              </a:tabLst>
            </a:pPr>
            <a:r>
              <a:rPr sz="1400" spc="-10" dirty="0">
                <a:latin typeface="Arial"/>
                <a:cs typeface="Arial"/>
              </a:rPr>
              <a:t>fundir</a:t>
            </a:r>
            <a:r>
              <a:rPr sz="1400" spc="-45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los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conductores,</a:t>
            </a:r>
            <a:endParaRPr sz="1400">
              <a:latin typeface="Arial"/>
              <a:cs typeface="Arial"/>
            </a:endParaRPr>
          </a:p>
          <a:p>
            <a:pPr marL="756285" marR="66040" lvl="1" indent="-287020">
              <a:lnSpc>
                <a:spcPts val="1340"/>
              </a:lnSpc>
              <a:spcBef>
                <a:spcPts val="330"/>
              </a:spcBef>
              <a:buClr>
                <a:srgbClr val="9999CC"/>
              </a:buClr>
              <a:buSzPct val="78571"/>
              <a:buFont typeface="Wingdings"/>
              <a:buChar char=""/>
              <a:tabLst>
                <a:tab pos="756285" algn="l"/>
                <a:tab pos="756920" algn="l"/>
              </a:tabLst>
            </a:pPr>
            <a:r>
              <a:rPr sz="1400" spc="-15" dirty="0">
                <a:latin typeface="Arial"/>
                <a:cs typeface="Arial"/>
              </a:rPr>
              <a:t>provocar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un</a:t>
            </a:r>
            <a:r>
              <a:rPr sz="1400" spc="10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incendio</a:t>
            </a:r>
            <a:r>
              <a:rPr sz="1400" spc="3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o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spc="-15" dirty="0">
                <a:latin typeface="Arial"/>
                <a:cs typeface="Arial"/>
              </a:rPr>
              <a:t>representar</a:t>
            </a:r>
            <a:r>
              <a:rPr sz="1400" spc="55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un </a:t>
            </a:r>
            <a:r>
              <a:rPr sz="1400" spc="-375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peligro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15" dirty="0">
                <a:latin typeface="Arial"/>
                <a:cs typeface="Arial"/>
              </a:rPr>
              <a:t>para</a:t>
            </a:r>
            <a:r>
              <a:rPr sz="1400" spc="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las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15" dirty="0">
                <a:latin typeface="Arial"/>
                <a:cs typeface="Arial"/>
              </a:rPr>
              <a:t>personas.</a:t>
            </a:r>
            <a:endParaRPr sz="1400">
              <a:latin typeface="Arial"/>
              <a:cs typeface="Arial"/>
            </a:endParaRPr>
          </a:p>
          <a:p>
            <a:pPr marL="356870" indent="-344805">
              <a:lnSpc>
                <a:spcPts val="1730"/>
              </a:lnSpc>
              <a:spcBef>
                <a:spcPts val="10"/>
              </a:spcBef>
              <a:buClr>
                <a:srgbClr val="00007C"/>
              </a:buClr>
              <a:buSzPct val="75000"/>
              <a:buFont typeface="Wingdings"/>
              <a:buChar char=""/>
              <a:tabLst>
                <a:tab pos="356870" algn="l"/>
                <a:tab pos="357505" algn="l"/>
              </a:tabLst>
            </a:pPr>
            <a:r>
              <a:rPr spc="-5" dirty="0"/>
              <a:t>según</a:t>
            </a:r>
            <a:r>
              <a:rPr spc="-45" dirty="0"/>
              <a:t> </a:t>
            </a:r>
            <a:r>
              <a:rPr spc="-5" dirty="0"/>
              <a:t>el</a:t>
            </a:r>
            <a:r>
              <a:rPr spc="-10" dirty="0"/>
              <a:t> </a:t>
            </a:r>
            <a:r>
              <a:rPr dirty="0"/>
              <a:t>circuito</a:t>
            </a:r>
            <a:r>
              <a:rPr spc="-45" dirty="0"/>
              <a:t> </a:t>
            </a:r>
            <a:r>
              <a:rPr spc="-5" dirty="0"/>
              <a:t>afectado,</a:t>
            </a:r>
            <a:r>
              <a:rPr spc="-30" dirty="0"/>
              <a:t> </a:t>
            </a:r>
            <a:r>
              <a:rPr spc="-5" dirty="0"/>
              <a:t>pueden</a:t>
            </a:r>
          </a:p>
          <a:p>
            <a:pPr marL="356870">
              <a:lnSpc>
                <a:spcPts val="1730"/>
              </a:lnSpc>
            </a:pPr>
            <a:r>
              <a:rPr spc="-5" dirty="0"/>
              <a:t>presentarse:</a:t>
            </a:r>
          </a:p>
          <a:p>
            <a:pPr marL="756285" lvl="1" indent="-287655">
              <a:lnSpc>
                <a:spcPct val="100000"/>
              </a:lnSpc>
              <a:spcBef>
                <a:spcPts val="5"/>
              </a:spcBef>
              <a:buClr>
                <a:srgbClr val="9999CC"/>
              </a:buClr>
              <a:buSzPct val="78571"/>
              <a:buFont typeface="Wingdings"/>
              <a:buChar char=""/>
              <a:tabLst>
                <a:tab pos="756285" algn="l"/>
                <a:tab pos="756920" algn="l"/>
              </a:tabLst>
            </a:pPr>
            <a:r>
              <a:rPr sz="1400" spc="-15" dirty="0">
                <a:latin typeface="Arial"/>
                <a:cs typeface="Arial"/>
              </a:rPr>
              <a:t>sobreesfuerzos</a:t>
            </a:r>
            <a:r>
              <a:rPr sz="1400" spc="85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electrodinámicos,</a:t>
            </a:r>
            <a:r>
              <a:rPr sz="1400" spc="35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con:</a:t>
            </a:r>
            <a:endParaRPr sz="1400">
              <a:latin typeface="Arial"/>
              <a:cs typeface="Arial"/>
            </a:endParaRPr>
          </a:p>
          <a:p>
            <a:pPr marL="1155700" lvl="2" indent="-229235">
              <a:lnSpc>
                <a:spcPts val="1295"/>
              </a:lnSpc>
              <a:spcBef>
                <a:spcPts val="10"/>
              </a:spcBef>
              <a:buClr>
                <a:srgbClr val="00007C"/>
              </a:buClr>
              <a:buSzPct val="66666"/>
              <a:buFont typeface="Wingdings"/>
              <a:buChar char=""/>
              <a:tabLst>
                <a:tab pos="1155700" algn="l"/>
                <a:tab pos="1156335" algn="l"/>
              </a:tabLst>
            </a:pPr>
            <a:r>
              <a:rPr sz="1200" spc="-5" dirty="0">
                <a:latin typeface="Arial"/>
                <a:cs typeface="Arial"/>
              </a:rPr>
              <a:t>deformación</a:t>
            </a:r>
            <a:r>
              <a:rPr sz="1200" spc="-75" dirty="0">
                <a:latin typeface="Arial"/>
                <a:cs typeface="Arial"/>
              </a:rPr>
              <a:t> </a:t>
            </a:r>
            <a:r>
              <a:rPr sz="1200" spc="-5" dirty="0">
                <a:latin typeface="Arial"/>
                <a:cs typeface="Arial"/>
              </a:rPr>
              <a:t>de</a:t>
            </a:r>
            <a:r>
              <a:rPr sz="1200" spc="-20" dirty="0">
                <a:latin typeface="Arial"/>
                <a:cs typeface="Arial"/>
              </a:rPr>
              <a:t> </a:t>
            </a:r>
            <a:r>
              <a:rPr sz="1200" spc="5" dirty="0">
                <a:latin typeface="Arial"/>
                <a:cs typeface="Arial"/>
              </a:rPr>
              <a:t>los</a:t>
            </a:r>
            <a:r>
              <a:rPr sz="1200" spc="-25" dirty="0">
                <a:latin typeface="Arial"/>
                <a:cs typeface="Arial"/>
              </a:rPr>
              <a:t> </a:t>
            </a:r>
            <a:r>
              <a:rPr sz="1200" spc="-5" dirty="0">
                <a:latin typeface="Arial"/>
                <a:cs typeface="Arial"/>
              </a:rPr>
              <a:t>JdB</a:t>
            </a:r>
            <a:r>
              <a:rPr sz="1200" spc="-15" dirty="0">
                <a:latin typeface="Arial"/>
                <a:cs typeface="Arial"/>
              </a:rPr>
              <a:t> </a:t>
            </a:r>
            <a:r>
              <a:rPr sz="1200" spc="-5" dirty="0">
                <a:latin typeface="Arial"/>
                <a:cs typeface="Arial"/>
              </a:rPr>
              <a:t>(juegos</a:t>
            </a:r>
            <a:r>
              <a:rPr sz="1200" spc="-25" dirty="0">
                <a:latin typeface="Arial"/>
                <a:cs typeface="Arial"/>
              </a:rPr>
              <a:t> </a:t>
            </a:r>
            <a:r>
              <a:rPr sz="1200" spc="-5" dirty="0">
                <a:latin typeface="Arial"/>
                <a:cs typeface="Arial"/>
              </a:rPr>
              <a:t>de</a:t>
            </a:r>
            <a:endParaRPr sz="1200">
              <a:latin typeface="Arial"/>
              <a:cs typeface="Arial"/>
            </a:endParaRPr>
          </a:p>
          <a:p>
            <a:pPr marL="1155700">
              <a:lnSpc>
                <a:spcPts val="1295"/>
              </a:lnSpc>
            </a:pPr>
            <a:r>
              <a:rPr sz="1200" dirty="0"/>
              <a:t>barras),</a:t>
            </a:r>
            <a:endParaRPr sz="1200"/>
          </a:p>
          <a:p>
            <a:pPr marL="1155700" marR="234950" lvl="2" indent="-228600">
              <a:lnSpc>
                <a:spcPct val="80000"/>
              </a:lnSpc>
              <a:spcBef>
                <a:spcPts val="290"/>
              </a:spcBef>
              <a:buClr>
                <a:srgbClr val="00007C"/>
              </a:buClr>
              <a:buSzPct val="66666"/>
              <a:buFont typeface="Wingdings"/>
              <a:buChar char=""/>
              <a:tabLst>
                <a:tab pos="1155700" algn="l"/>
                <a:tab pos="1156335" algn="l"/>
              </a:tabLst>
            </a:pPr>
            <a:r>
              <a:rPr sz="1200" spc="-5" dirty="0">
                <a:latin typeface="Arial"/>
                <a:cs typeface="Arial"/>
              </a:rPr>
              <a:t>a</a:t>
            </a:r>
            <a:r>
              <a:rPr sz="1200" spc="5" dirty="0">
                <a:latin typeface="Arial"/>
                <a:cs typeface="Arial"/>
              </a:rPr>
              <a:t>rr</a:t>
            </a:r>
            <a:r>
              <a:rPr sz="1200" spc="-5" dirty="0">
                <a:latin typeface="Arial"/>
                <a:cs typeface="Arial"/>
              </a:rPr>
              <a:t>ancado</a:t>
            </a:r>
            <a:r>
              <a:rPr sz="1200" spc="-90" dirty="0">
                <a:latin typeface="Arial"/>
                <a:cs typeface="Arial"/>
              </a:rPr>
              <a:t> </a:t>
            </a:r>
            <a:r>
              <a:rPr sz="1200" spc="-5" dirty="0">
                <a:latin typeface="Arial"/>
                <a:cs typeface="Arial"/>
              </a:rPr>
              <a:t>o</a:t>
            </a:r>
            <a:r>
              <a:rPr sz="1200" dirty="0">
                <a:latin typeface="Arial"/>
                <a:cs typeface="Arial"/>
              </a:rPr>
              <a:t> d</a:t>
            </a:r>
            <a:r>
              <a:rPr sz="1200" spc="-5" dirty="0">
                <a:latin typeface="Arial"/>
                <a:cs typeface="Arial"/>
              </a:rPr>
              <a:t>esp</a:t>
            </a:r>
            <a:r>
              <a:rPr sz="1200" spc="5" dirty="0">
                <a:latin typeface="Arial"/>
                <a:cs typeface="Arial"/>
              </a:rPr>
              <a:t>r</a:t>
            </a:r>
            <a:r>
              <a:rPr sz="1200" spc="-5" dirty="0">
                <a:latin typeface="Arial"/>
                <a:cs typeface="Arial"/>
              </a:rPr>
              <a:t>end</a:t>
            </a:r>
            <a:r>
              <a:rPr sz="1200" spc="15" dirty="0">
                <a:latin typeface="Arial"/>
                <a:cs typeface="Arial"/>
              </a:rPr>
              <a:t>i</a:t>
            </a:r>
            <a:r>
              <a:rPr sz="1200" spc="-40" dirty="0">
                <a:latin typeface="Arial"/>
                <a:cs typeface="Arial"/>
              </a:rPr>
              <a:t>m</a:t>
            </a:r>
            <a:r>
              <a:rPr sz="1200" spc="15" dirty="0">
                <a:latin typeface="Arial"/>
                <a:cs typeface="Arial"/>
              </a:rPr>
              <a:t>i</a:t>
            </a:r>
            <a:r>
              <a:rPr sz="1200" spc="-5" dirty="0">
                <a:latin typeface="Arial"/>
                <a:cs typeface="Arial"/>
              </a:rPr>
              <a:t>en</a:t>
            </a:r>
            <a:r>
              <a:rPr sz="1200" dirty="0">
                <a:latin typeface="Arial"/>
                <a:cs typeface="Arial"/>
              </a:rPr>
              <a:t>to</a:t>
            </a:r>
            <a:r>
              <a:rPr sz="1200" spc="-114" dirty="0">
                <a:latin typeface="Arial"/>
                <a:cs typeface="Arial"/>
              </a:rPr>
              <a:t> </a:t>
            </a:r>
            <a:r>
              <a:rPr sz="1200" spc="-5" dirty="0">
                <a:latin typeface="Arial"/>
                <a:cs typeface="Arial"/>
              </a:rPr>
              <a:t>de</a:t>
            </a:r>
            <a:r>
              <a:rPr sz="1200" dirty="0">
                <a:latin typeface="Arial"/>
                <a:cs typeface="Arial"/>
              </a:rPr>
              <a:t> </a:t>
            </a:r>
            <a:r>
              <a:rPr sz="1200" spc="15" dirty="0">
                <a:latin typeface="Arial"/>
                <a:cs typeface="Arial"/>
              </a:rPr>
              <a:t>l</a:t>
            </a:r>
            <a:r>
              <a:rPr sz="1200" spc="-5" dirty="0">
                <a:latin typeface="Arial"/>
                <a:cs typeface="Arial"/>
              </a:rPr>
              <a:t>o</a:t>
            </a:r>
            <a:r>
              <a:rPr sz="1200" dirty="0">
                <a:latin typeface="Arial"/>
                <a:cs typeface="Arial"/>
              </a:rPr>
              <a:t>s  cables;</a:t>
            </a:r>
            <a:endParaRPr sz="1200">
              <a:latin typeface="Arial"/>
              <a:cs typeface="Arial"/>
            </a:endParaRPr>
          </a:p>
          <a:p>
            <a:pPr marL="756285" marR="5080" lvl="1" indent="-287020">
              <a:lnSpc>
                <a:spcPct val="80100"/>
              </a:lnSpc>
              <a:spcBef>
                <a:spcPts val="325"/>
              </a:spcBef>
              <a:buClr>
                <a:srgbClr val="9999CC"/>
              </a:buClr>
              <a:buSzPct val="78571"/>
              <a:buFont typeface="Wingdings"/>
              <a:buChar char=""/>
              <a:tabLst>
                <a:tab pos="756285" algn="l"/>
                <a:tab pos="756920" algn="l"/>
              </a:tabLst>
            </a:pPr>
            <a:r>
              <a:rPr sz="1400" spc="-10" dirty="0">
                <a:latin typeface="Arial"/>
                <a:cs typeface="Arial"/>
              </a:rPr>
              <a:t>sobrecalentamiento</a:t>
            </a:r>
            <a:r>
              <a:rPr sz="1400" spc="15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debido</a:t>
            </a:r>
            <a:r>
              <a:rPr sz="1400" spc="20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al</a:t>
            </a:r>
            <a:r>
              <a:rPr sz="1400" spc="10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aumento </a:t>
            </a:r>
            <a:r>
              <a:rPr sz="1400" spc="-375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de</a:t>
            </a:r>
            <a:r>
              <a:rPr sz="1400" spc="-15" dirty="0">
                <a:latin typeface="Arial"/>
                <a:cs typeface="Arial"/>
              </a:rPr>
              <a:t> pérdidas</a:t>
            </a:r>
            <a:r>
              <a:rPr sz="1400" spc="40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por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efecto</a:t>
            </a:r>
            <a:r>
              <a:rPr sz="1400" spc="10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Joule,</a:t>
            </a:r>
            <a:r>
              <a:rPr sz="1400" spc="35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con </a:t>
            </a:r>
            <a:r>
              <a:rPr sz="1400" spc="-5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riesgo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de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deterioro</a:t>
            </a:r>
            <a:r>
              <a:rPr sz="1400" spc="55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de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los</a:t>
            </a:r>
            <a:r>
              <a:rPr sz="1400" spc="10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aislantes;</a:t>
            </a:r>
            <a:endParaRPr sz="14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728464" y="1960244"/>
            <a:ext cx="3629025" cy="2881630"/>
          </a:xfrm>
          <a:prstGeom prst="rect">
            <a:avLst/>
          </a:prstGeom>
        </p:spPr>
        <p:txBody>
          <a:bodyPr vert="horz" wrap="square" lIns="0" tIns="62230" rIns="0" bIns="0" rtlCol="0">
            <a:spAutoFit/>
          </a:bodyPr>
          <a:lstStyle/>
          <a:p>
            <a:pPr marL="356870" marR="37465" indent="-344805">
              <a:lnSpc>
                <a:spcPct val="80100"/>
              </a:lnSpc>
              <a:spcBef>
                <a:spcPts val="490"/>
              </a:spcBef>
              <a:buClr>
                <a:srgbClr val="00007C"/>
              </a:buClr>
              <a:buSzPct val="75000"/>
              <a:buFont typeface="Wingdings"/>
              <a:buChar char=""/>
              <a:tabLst>
                <a:tab pos="356870" algn="l"/>
                <a:tab pos="357505" algn="l"/>
              </a:tabLst>
            </a:pPr>
            <a:r>
              <a:rPr sz="1600" spc="-5" dirty="0">
                <a:latin typeface="Arial"/>
                <a:cs typeface="Arial"/>
              </a:rPr>
              <a:t>para</a:t>
            </a:r>
            <a:r>
              <a:rPr sz="1600" spc="-2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los</a:t>
            </a:r>
            <a:r>
              <a:rPr sz="1600" spc="-10" dirty="0">
                <a:latin typeface="Arial"/>
                <a:cs typeface="Arial"/>
              </a:rPr>
              <a:t> </a:t>
            </a:r>
            <a:r>
              <a:rPr sz="1600" spc="-5" dirty="0">
                <a:latin typeface="Arial"/>
                <a:cs typeface="Arial"/>
              </a:rPr>
              <a:t>otros </a:t>
            </a:r>
            <a:r>
              <a:rPr sz="1600" dirty="0">
                <a:latin typeface="Arial"/>
                <a:cs typeface="Arial"/>
              </a:rPr>
              <a:t>circuitos</a:t>
            </a:r>
            <a:r>
              <a:rPr sz="1600" spc="-5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eléctricos</a:t>
            </a:r>
            <a:r>
              <a:rPr sz="1600" spc="-60" dirty="0">
                <a:latin typeface="Arial"/>
                <a:cs typeface="Arial"/>
              </a:rPr>
              <a:t> </a:t>
            </a:r>
            <a:r>
              <a:rPr sz="1600" spc="-5" dirty="0">
                <a:latin typeface="Arial"/>
                <a:cs typeface="Arial"/>
              </a:rPr>
              <a:t>de </a:t>
            </a:r>
            <a:r>
              <a:rPr sz="1600" spc="-43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la </a:t>
            </a:r>
            <a:r>
              <a:rPr sz="1600" spc="-5" dirty="0">
                <a:latin typeface="Arial"/>
                <a:cs typeface="Arial"/>
              </a:rPr>
              <a:t>red </a:t>
            </a:r>
            <a:r>
              <a:rPr sz="1600" dirty="0">
                <a:latin typeface="Arial"/>
                <a:cs typeface="Arial"/>
              </a:rPr>
              <a:t>afectada o </a:t>
            </a:r>
            <a:r>
              <a:rPr sz="1600" spc="-5" dirty="0">
                <a:latin typeface="Arial"/>
                <a:cs typeface="Arial"/>
              </a:rPr>
              <a:t>de redes </a:t>
            </a:r>
            <a:r>
              <a:rPr sz="1600" dirty="0">
                <a:latin typeface="Arial"/>
                <a:cs typeface="Arial"/>
              </a:rPr>
              <a:t> </a:t>
            </a:r>
            <a:r>
              <a:rPr sz="1600" spc="-5" dirty="0">
                <a:latin typeface="Arial"/>
                <a:cs typeface="Arial"/>
              </a:rPr>
              <a:t>próximas:</a:t>
            </a:r>
            <a:endParaRPr sz="1600">
              <a:latin typeface="Arial"/>
              <a:cs typeface="Arial"/>
            </a:endParaRPr>
          </a:p>
          <a:p>
            <a:pPr marL="756285" marR="5080" lvl="1" indent="-287020">
              <a:lnSpc>
                <a:spcPct val="80000"/>
              </a:lnSpc>
              <a:spcBef>
                <a:spcPts val="345"/>
              </a:spcBef>
              <a:buClr>
                <a:srgbClr val="9999CC"/>
              </a:buClr>
              <a:buSzPct val="78571"/>
              <a:buFont typeface="Wingdings"/>
              <a:buChar char=""/>
              <a:tabLst>
                <a:tab pos="756285" algn="l"/>
                <a:tab pos="756920" algn="l"/>
              </a:tabLst>
            </a:pPr>
            <a:r>
              <a:rPr sz="1400" spc="-10" dirty="0">
                <a:latin typeface="Arial"/>
                <a:cs typeface="Arial"/>
              </a:rPr>
              <a:t>bajadas</a:t>
            </a:r>
            <a:r>
              <a:rPr sz="1400" spc="70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de</a:t>
            </a:r>
            <a:r>
              <a:rPr sz="1400" spc="70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tensión</a:t>
            </a:r>
            <a:r>
              <a:rPr sz="1400" spc="65" dirty="0">
                <a:latin typeface="Arial"/>
                <a:cs typeface="Arial"/>
              </a:rPr>
              <a:t> </a:t>
            </a:r>
            <a:r>
              <a:rPr sz="1400" spc="-15" dirty="0">
                <a:latin typeface="Arial"/>
                <a:cs typeface="Arial"/>
              </a:rPr>
              <a:t>durante</a:t>
            </a:r>
            <a:r>
              <a:rPr sz="1400" spc="90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el </a:t>
            </a:r>
            <a:r>
              <a:rPr sz="1400" spc="-5" dirty="0">
                <a:latin typeface="Arial"/>
                <a:cs typeface="Arial"/>
              </a:rPr>
              <a:t> tiempo </a:t>
            </a:r>
            <a:r>
              <a:rPr sz="1400" spc="-10" dirty="0">
                <a:latin typeface="Arial"/>
                <a:cs typeface="Arial"/>
              </a:rPr>
              <a:t>de </a:t>
            </a:r>
            <a:r>
              <a:rPr sz="1400" spc="-5" dirty="0">
                <a:latin typeface="Arial"/>
                <a:cs typeface="Arial"/>
              </a:rPr>
              <a:t>la eliminación </a:t>
            </a:r>
            <a:r>
              <a:rPr sz="1400" spc="-15" dirty="0">
                <a:latin typeface="Arial"/>
                <a:cs typeface="Arial"/>
              </a:rPr>
              <a:t>del </a:t>
            </a:r>
            <a:r>
              <a:rPr sz="1400" spc="-10" dirty="0">
                <a:latin typeface="Arial"/>
                <a:cs typeface="Arial"/>
              </a:rPr>
              <a:t>defecto, </a:t>
            </a:r>
            <a:r>
              <a:rPr sz="1400" spc="-375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de</a:t>
            </a:r>
            <a:r>
              <a:rPr sz="1400" spc="-15" dirty="0">
                <a:latin typeface="Arial"/>
                <a:cs typeface="Arial"/>
              </a:rPr>
              <a:t> algunos</a:t>
            </a:r>
            <a:r>
              <a:rPr sz="1400" spc="40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milisegundos</a:t>
            </a:r>
            <a:r>
              <a:rPr sz="1400" spc="1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a</a:t>
            </a:r>
            <a:r>
              <a:rPr sz="1400" spc="10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varias </a:t>
            </a:r>
            <a:r>
              <a:rPr sz="1400" spc="-5" dirty="0">
                <a:latin typeface="Arial"/>
                <a:cs typeface="Arial"/>
              </a:rPr>
              <a:t> </a:t>
            </a:r>
            <a:r>
              <a:rPr sz="1400" spc="-15" dirty="0">
                <a:latin typeface="Arial"/>
                <a:cs typeface="Arial"/>
              </a:rPr>
              <a:t>centenas</a:t>
            </a:r>
            <a:r>
              <a:rPr sz="1400" spc="10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de</a:t>
            </a:r>
            <a:r>
              <a:rPr sz="1400" spc="10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milisegundos;</a:t>
            </a:r>
            <a:endParaRPr sz="1400">
              <a:latin typeface="Arial"/>
              <a:cs typeface="Arial"/>
            </a:endParaRPr>
          </a:p>
          <a:p>
            <a:pPr marL="756285" marR="86360" lvl="1" indent="-287020">
              <a:lnSpc>
                <a:spcPct val="80000"/>
              </a:lnSpc>
              <a:spcBef>
                <a:spcPts val="335"/>
              </a:spcBef>
              <a:buClr>
                <a:srgbClr val="9999CC"/>
              </a:buClr>
              <a:buSzPct val="78571"/>
              <a:buFont typeface="Wingdings"/>
              <a:buChar char=""/>
              <a:tabLst>
                <a:tab pos="756285" algn="l"/>
                <a:tab pos="756920" algn="l"/>
              </a:tabLst>
            </a:pPr>
            <a:r>
              <a:rPr sz="1400" spc="-15" dirty="0">
                <a:latin typeface="Arial"/>
                <a:cs typeface="Arial"/>
              </a:rPr>
              <a:t>desconexión</a:t>
            </a:r>
            <a:r>
              <a:rPr sz="1400" spc="50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de</a:t>
            </a:r>
            <a:r>
              <a:rPr sz="1400" spc="-15" dirty="0">
                <a:latin typeface="Arial"/>
                <a:cs typeface="Arial"/>
              </a:rPr>
              <a:t> una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parte</a:t>
            </a:r>
            <a:r>
              <a:rPr sz="1400" spc="2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más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o 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menos importante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de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la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instalación, </a:t>
            </a:r>
            <a:r>
              <a:rPr sz="1400" spc="-375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según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el</a:t>
            </a:r>
            <a:r>
              <a:rPr sz="1400" spc="10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esquema</a:t>
            </a:r>
            <a:r>
              <a:rPr sz="1400" spc="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y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la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selectividad </a:t>
            </a:r>
            <a:r>
              <a:rPr sz="1400" spc="-370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de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sus</a:t>
            </a:r>
            <a:r>
              <a:rPr sz="1400" spc="10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protecciones;</a:t>
            </a:r>
            <a:endParaRPr sz="1400">
              <a:latin typeface="Arial"/>
              <a:cs typeface="Arial"/>
            </a:endParaRPr>
          </a:p>
          <a:p>
            <a:pPr marL="756285" marR="201930" lvl="1" indent="-287020">
              <a:lnSpc>
                <a:spcPct val="80000"/>
              </a:lnSpc>
              <a:spcBef>
                <a:spcPts val="335"/>
              </a:spcBef>
              <a:buClr>
                <a:srgbClr val="9999CC"/>
              </a:buClr>
              <a:buSzPct val="78571"/>
              <a:buFont typeface="Wingdings"/>
              <a:buChar char=""/>
              <a:tabLst>
                <a:tab pos="756285" algn="l"/>
                <a:tab pos="756920" algn="l"/>
              </a:tabLst>
            </a:pPr>
            <a:r>
              <a:rPr sz="1400" spc="-10" dirty="0">
                <a:latin typeface="Arial"/>
                <a:cs typeface="Arial"/>
              </a:rPr>
              <a:t>inestabilidad</a:t>
            </a:r>
            <a:r>
              <a:rPr sz="1400" spc="2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dinámica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25" dirty="0">
                <a:latin typeface="Arial"/>
                <a:cs typeface="Arial"/>
              </a:rPr>
              <a:t>y/o</a:t>
            </a:r>
            <a:r>
              <a:rPr sz="1400" spc="15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pérdida </a:t>
            </a:r>
            <a:r>
              <a:rPr sz="1400" spc="-375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de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sincronismo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de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las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máquinas;</a:t>
            </a:r>
            <a:endParaRPr sz="1400">
              <a:latin typeface="Arial"/>
              <a:cs typeface="Arial"/>
            </a:endParaRPr>
          </a:p>
          <a:p>
            <a:pPr marL="756285" lvl="1" indent="-287020">
              <a:lnSpc>
                <a:spcPts val="1510"/>
              </a:lnSpc>
              <a:spcBef>
                <a:spcPts val="5"/>
              </a:spcBef>
              <a:buClr>
                <a:srgbClr val="9999CC"/>
              </a:buClr>
              <a:buSzPct val="78571"/>
              <a:buFont typeface="Wingdings"/>
              <a:buChar char=""/>
              <a:tabLst>
                <a:tab pos="756285" algn="l"/>
                <a:tab pos="756920" algn="l"/>
              </a:tabLst>
            </a:pPr>
            <a:r>
              <a:rPr sz="1400" spc="-15" dirty="0">
                <a:latin typeface="Arial"/>
                <a:cs typeface="Arial"/>
              </a:rPr>
              <a:t>perturbaciones</a:t>
            </a:r>
            <a:r>
              <a:rPr sz="1400" spc="65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en los</a:t>
            </a:r>
            <a:r>
              <a:rPr sz="1400" spc="20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circuitos</a:t>
            </a:r>
            <a:r>
              <a:rPr sz="1400" spc="45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de</a:t>
            </a:r>
            <a:endParaRPr sz="1400">
              <a:latin typeface="Arial"/>
              <a:cs typeface="Arial"/>
            </a:endParaRPr>
          </a:p>
          <a:p>
            <a:pPr marL="756285">
              <a:lnSpc>
                <a:spcPts val="1510"/>
              </a:lnSpc>
            </a:pPr>
            <a:r>
              <a:rPr sz="1400" spc="-10" dirty="0">
                <a:latin typeface="Arial"/>
                <a:cs typeface="Arial"/>
              </a:rPr>
              <a:t>mando</a:t>
            </a:r>
            <a:r>
              <a:rPr sz="1400" spc="-3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y</a:t>
            </a:r>
            <a:r>
              <a:rPr sz="1400" spc="-30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control;</a:t>
            </a:r>
            <a:r>
              <a:rPr sz="1400" spc="20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etc</a:t>
            </a:r>
            <a:endParaRPr sz="1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6245" y="938606"/>
            <a:ext cx="4526915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Esquema</a:t>
            </a:r>
            <a:r>
              <a:rPr spc="-55" dirty="0"/>
              <a:t> </a:t>
            </a:r>
            <a:r>
              <a:rPr dirty="0"/>
              <a:t>simplificado</a:t>
            </a:r>
            <a:r>
              <a:rPr spc="-50" dirty="0"/>
              <a:t> </a:t>
            </a:r>
            <a:r>
              <a:rPr dirty="0"/>
              <a:t>de</a:t>
            </a:r>
            <a:r>
              <a:rPr spc="-30" dirty="0"/>
              <a:t> </a:t>
            </a:r>
            <a:r>
              <a:rPr dirty="0"/>
              <a:t>una</a:t>
            </a:r>
            <a:r>
              <a:rPr spc="-55" dirty="0"/>
              <a:t> </a:t>
            </a:r>
            <a:r>
              <a:rPr spc="-5" dirty="0"/>
              <a:t>red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97136" y="2951517"/>
            <a:ext cx="2913543" cy="1926503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4601463" y="2017014"/>
            <a:ext cx="3482975" cy="22212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03200" indent="-140335">
              <a:lnSpc>
                <a:spcPct val="100000"/>
              </a:lnSpc>
              <a:spcBef>
                <a:spcPts val="100"/>
              </a:spcBef>
              <a:buChar char="•"/>
              <a:tabLst>
                <a:tab pos="203835" algn="l"/>
              </a:tabLst>
            </a:pPr>
            <a:r>
              <a:rPr sz="1800" dirty="0">
                <a:latin typeface="Arial"/>
                <a:cs typeface="Arial"/>
              </a:rPr>
              <a:t>De</a:t>
            </a:r>
            <a:r>
              <a:rPr sz="1800" spc="5" dirty="0">
                <a:latin typeface="Arial"/>
                <a:cs typeface="Arial"/>
              </a:rPr>
              <a:t>f</a:t>
            </a:r>
            <a:r>
              <a:rPr sz="1800" dirty="0">
                <a:latin typeface="Arial"/>
                <a:cs typeface="Arial"/>
              </a:rPr>
              <a:t>e</a:t>
            </a:r>
            <a:r>
              <a:rPr sz="1800" spc="10" dirty="0">
                <a:latin typeface="Arial"/>
                <a:cs typeface="Arial"/>
              </a:rPr>
              <a:t>c</a:t>
            </a:r>
            <a:r>
              <a:rPr sz="1800" dirty="0">
                <a:latin typeface="Arial"/>
                <a:cs typeface="Arial"/>
              </a:rPr>
              <a:t>to</a:t>
            </a:r>
            <a:r>
              <a:rPr sz="1800" spc="-4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entre</a:t>
            </a:r>
            <a:r>
              <a:rPr sz="1800" spc="-11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A</a:t>
            </a:r>
            <a:r>
              <a:rPr sz="1800" spc="-12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y</a:t>
            </a:r>
            <a:r>
              <a:rPr sz="1800" spc="1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B:</a:t>
            </a:r>
            <a:endParaRPr sz="1800">
              <a:latin typeface="Arial"/>
              <a:cs typeface="Arial"/>
            </a:endParaRPr>
          </a:p>
          <a:p>
            <a:pPr marL="977900">
              <a:lnSpc>
                <a:spcPct val="100000"/>
              </a:lnSpc>
            </a:pPr>
            <a:r>
              <a:rPr sz="1800" spc="-5" dirty="0">
                <a:latin typeface="Arial"/>
                <a:cs typeface="Arial"/>
              </a:rPr>
              <a:t>I</a:t>
            </a:r>
            <a:r>
              <a:rPr sz="1800" spc="-7" baseline="-20833" dirty="0">
                <a:latin typeface="Arial"/>
                <a:cs typeface="Arial"/>
              </a:rPr>
              <a:t>CC</a:t>
            </a:r>
            <a:r>
              <a:rPr sz="1800" spc="195" baseline="-20833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muy</a:t>
            </a:r>
            <a:r>
              <a:rPr sz="1800" spc="-50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elevada</a:t>
            </a:r>
            <a:endParaRPr sz="1800">
              <a:latin typeface="Arial"/>
              <a:cs typeface="Arial"/>
            </a:endParaRPr>
          </a:p>
          <a:p>
            <a:pPr marL="977900">
              <a:lnSpc>
                <a:spcPct val="100000"/>
              </a:lnSpc>
            </a:pPr>
            <a:r>
              <a:rPr sz="1800" dirty="0">
                <a:latin typeface="Arial"/>
                <a:cs typeface="Arial"/>
              </a:rPr>
              <a:t>(limitada</a:t>
            </a:r>
            <a:r>
              <a:rPr sz="1800" spc="-10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sólo</a:t>
            </a:r>
            <a:r>
              <a:rPr sz="1800" spc="-2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por</a:t>
            </a:r>
            <a:r>
              <a:rPr sz="1800" spc="-30" dirty="0">
                <a:latin typeface="Arial"/>
                <a:cs typeface="Arial"/>
              </a:rPr>
              <a:t> </a:t>
            </a:r>
            <a:r>
              <a:rPr sz="1800" spc="5" dirty="0">
                <a:latin typeface="Arial"/>
                <a:cs typeface="Arial"/>
              </a:rPr>
              <a:t>Z</a:t>
            </a:r>
            <a:r>
              <a:rPr sz="1800" spc="7" baseline="-20833" dirty="0">
                <a:latin typeface="Arial"/>
                <a:cs typeface="Arial"/>
              </a:rPr>
              <a:t>CC</a:t>
            </a:r>
            <a:r>
              <a:rPr sz="1800" spc="5" dirty="0">
                <a:latin typeface="Arial"/>
                <a:cs typeface="Arial"/>
              </a:rPr>
              <a:t>)</a:t>
            </a:r>
            <a:endParaRPr sz="1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1850">
              <a:latin typeface="Arial"/>
              <a:cs typeface="Arial"/>
            </a:endParaRPr>
          </a:p>
          <a:p>
            <a:pPr marL="63500" marR="102870">
              <a:lnSpc>
                <a:spcPct val="100000"/>
              </a:lnSpc>
              <a:buChar char="•"/>
              <a:tabLst>
                <a:tab pos="203835" algn="l"/>
              </a:tabLst>
            </a:pPr>
            <a:r>
              <a:rPr sz="1800" spc="-5" dirty="0">
                <a:latin typeface="Arial"/>
                <a:cs typeface="Arial"/>
              </a:rPr>
              <a:t>I</a:t>
            </a:r>
            <a:r>
              <a:rPr sz="1800" spc="-7" baseline="-20833" dirty="0">
                <a:latin typeface="Arial"/>
                <a:cs typeface="Arial"/>
              </a:rPr>
              <a:t>CC</a:t>
            </a:r>
            <a:r>
              <a:rPr sz="1800" spc="217" baseline="-20833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sigue</a:t>
            </a:r>
            <a:r>
              <a:rPr sz="1800" spc="-4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un</a:t>
            </a:r>
            <a:r>
              <a:rPr sz="1800" spc="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régimen</a:t>
            </a:r>
            <a:r>
              <a:rPr sz="1800" spc="-6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transitorio </a:t>
            </a:r>
            <a:r>
              <a:rPr sz="1800" spc="-484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en</a:t>
            </a:r>
            <a:r>
              <a:rPr sz="1800" spc="-4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función</a:t>
            </a:r>
            <a:r>
              <a:rPr sz="1800" spc="-4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de</a:t>
            </a:r>
            <a:r>
              <a:rPr sz="1800" spc="-20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R</a:t>
            </a:r>
            <a:r>
              <a:rPr sz="1800" dirty="0">
                <a:latin typeface="Arial"/>
                <a:cs typeface="Arial"/>
              </a:rPr>
              <a:t> y</a:t>
            </a:r>
            <a:r>
              <a:rPr sz="1800" spc="-20" dirty="0">
                <a:latin typeface="Arial"/>
                <a:cs typeface="Arial"/>
              </a:rPr>
              <a:t> </a:t>
            </a:r>
            <a:r>
              <a:rPr sz="1800" spc="-15" dirty="0">
                <a:latin typeface="Arial"/>
                <a:cs typeface="Arial"/>
              </a:rPr>
              <a:t>X.</a:t>
            </a:r>
            <a:endParaRPr sz="1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5"/>
              </a:spcBef>
              <a:buFont typeface="Arial"/>
              <a:buChar char="•"/>
            </a:pPr>
            <a:endParaRPr sz="1850">
              <a:latin typeface="Arial"/>
              <a:cs typeface="Arial"/>
            </a:endParaRPr>
          </a:p>
          <a:p>
            <a:pPr marL="203200" indent="-140335">
              <a:lnSpc>
                <a:spcPct val="100000"/>
              </a:lnSpc>
              <a:buChar char="•"/>
              <a:tabLst>
                <a:tab pos="203835" algn="l"/>
              </a:tabLst>
            </a:pPr>
            <a:r>
              <a:rPr sz="1800" spc="-5" dirty="0">
                <a:latin typeface="Arial"/>
                <a:cs typeface="Arial"/>
              </a:rPr>
              <a:t>En</a:t>
            </a:r>
            <a:r>
              <a:rPr sz="1800" spc="-1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una</a:t>
            </a:r>
            <a:r>
              <a:rPr sz="1800" spc="-1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distribución</a:t>
            </a:r>
            <a:r>
              <a:rPr sz="1800" spc="-8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de</a:t>
            </a:r>
            <a:r>
              <a:rPr sz="1800" spc="-1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potencia:</a:t>
            </a:r>
            <a:endParaRPr sz="18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652262" y="5035753"/>
            <a:ext cx="3277870" cy="84899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  <a:buChar char="•"/>
              <a:tabLst>
                <a:tab pos="153035" algn="l"/>
              </a:tabLst>
            </a:pPr>
            <a:r>
              <a:rPr sz="1800" dirty="0">
                <a:latin typeface="Arial"/>
                <a:cs typeface="Arial"/>
              </a:rPr>
              <a:t>El</a:t>
            </a:r>
            <a:r>
              <a:rPr sz="1800" spc="-3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régimen</a:t>
            </a:r>
            <a:r>
              <a:rPr sz="1800" spc="-6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transitorio</a:t>
            </a:r>
            <a:r>
              <a:rPr sz="1800" spc="-7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depende </a:t>
            </a:r>
            <a:r>
              <a:rPr sz="1800" spc="-484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de la distancia del punto de </a:t>
            </a:r>
            <a:r>
              <a:rPr sz="1800" spc="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defecto</a:t>
            </a:r>
            <a:r>
              <a:rPr sz="1800" spc="-65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a</a:t>
            </a:r>
            <a:r>
              <a:rPr sz="1800" spc="-1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los</a:t>
            </a:r>
            <a:r>
              <a:rPr sz="1800" spc="-1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alternadores.</a:t>
            </a:r>
            <a:endParaRPr sz="1800">
              <a:latin typeface="Arial"/>
              <a:cs typeface="Arial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6129783" y="4624102"/>
            <a:ext cx="1144270" cy="264160"/>
            <a:chOff x="6129783" y="4624102"/>
            <a:chExt cx="1144270" cy="264160"/>
          </a:xfrm>
        </p:grpSpPr>
        <p:sp>
          <p:nvSpPr>
            <p:cNvPr id="7" name="object 7"/>
            <p:cNvSpPr/>
            <p:nvPr/>
          </p:nvSpPr>
          <p:spPr>
            <a:xfrm>
              <a:off x="6158007" y="4798257"/>
              <a:ext cx="35560" cy="14604"/>
            </a:xfrm>
            <a:custGeom>
              <a:avLst/>
              <a:gdLst/>
              <a:ahLst/>
              <a:cxnLst/>
              <a:rect l="l" t="t" r="r" b="b"/>
              <a:pathLst>
                <a:path w="35560" h="14604">
                  <a:moveTo>
                    <a:pt x="0" y="14367"/>
                  </a:moveTo>
                  <a:lnTo>
                    <a:pt x="35387" y="0"/>
                  </a:lnTo>
                </a:path>
              </a:pathLst>
            </a:custGeom>
            <a:ln w="864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6193395" y="4802140"/>
              <a:ext cx="50800" cy="75565"/>
            </a:xfrm>
            <a:custGeom>
              <a:avLst/>
              <a:gdLst/>
              <a:ahLst/>
              <a:cxnLst/>
              <a:rect l="l" t="t" r="r" b="b"/>
              <a:pathLst>
                <a:path w="50800" h="75564">
                  <a:moveTo>
                    <a:pt x="0" y="0"/>
                  </a:moveTo>
                  <a:lnTo>
                    <a:pt x="50326" y="75328"/>
                  </a:lnTo>
                </a:path>
              </a:pathLst>
            </a:custGeom>
            <a:ln w="2058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6129783" y="4628179"/>
              <a:ext cx="1144270" cy="249554"/>
            </a:xfrm>
            <a:custGeom>
              <a:avLst/>
              <a:gdLst/>
              <a:ahLst/>
              <a:cxnLst/>
              <a:rect l="l" t="t" r="r" b="b"/>
              <a:pathLst>
                <a:path w="1144270" h="249554">
                  <a:moveTo>
                    <a:pt x="120013" y="249290"/>
                  </a:moveTo>
                  <a:lnTo>
                    <a:pt x="186934" y="28744"/>
                  </a:lnTo>
                </a:path>
                <a:path w="1144270" h="249554">
                  <a:moveTo>
                    <a:pt x="186934" y="28744"/>
                  </a:moveTo>
                  <a:lnTo>
                    <a:pt x="1121586" y="28744"/>
                  </a:lnTo>
                </a:path>
                <a:path w="1144270" h="249554">
                  <a:moveTo>
                    <a:pt x="0" y="0"/>
                  </a:moveTo>
                  <a:lnTo>
                    <a:pt x="1144165" y="0"/>
                  </a:lnTo>
                </a:path>
              </a:pathLst>
            </a:custGeom>
            <a:ln w="988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/>
          <p:nvPr/>
        </p:nvSpPr>
        <p:spPr>
          <a:xfrm>
            <a:off x="7565482" y="4628179"/>
            <a:ext cx="264795" cy="0"/>
          </a:xfrm>
          <a:custGeom>
            <a:avLst/>
            <a:gdLst/>
            <a:ahLst/>
            <a:cxnLst/>
            <a:rect l="l" t="t" r="r" b="b"/>
            <a:pathLst>
              <a:path w="264795">
                <a:moveTo>
                  <a:pt x="0" y="0"/>
                </a:moveTo>
                <a:lnTo>
                  <a:pt x="264329" y="0"/>
                </a:lnTo>
              </a:path>
            </a:pathLst>
          </a:custGeom>
          <a:ln w="815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7592662" y="4621303"/>
            <a:ext cx="196850" cy="2622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50" i="1" spc="400" dirty="0">
                <a:latin typeface="Times New Roman"/>
                <a:cs typeface="Times New Roman"/>
              </a:rPr>
              <a:t>X</a:t>
            </a:r>
            <a:endParaRPr sz="1550">
              <a:latin typeface="Times New Roman"/>
              <a:cs typeface="Times New Roman"/>
            </a:endParaRPr>
          </a:p>
        </p:txBody>
      </p:sp>
      <p:sp>
        <p:nvSpPr>
          <p:cNvPr id="17" name="object 1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2794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220"/>
              </a:spcBef>
            </a:pPr>
            <a:r>
              <a:rPr dirty="0"/>
              <a:t>6</a:t>
            </a:r>
          </a:p>
        </p:txBody>
      </p:sp>
      <p:sp>
        <p:nvSpPr>
          <p:cNvPr id="12" name="object 12"/>
          <p:cNvSpPr txBox="1"/>
          <p:nvPr/>
        </p:nvSpPr>
        <p:spPr>
          <a:xfrm>
            <a:off x="6584436" y="4343674"/>
            <a:ext cx="1256665" cy="2622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  <a:tabLst>
                <a:tab pos="762000" algn="l"/>
              </a:tabLst>
            </a:pPr>
            <a:r>
              <a:rPr sz="1550" i="1" spc="400" dirty="0">
                <a:latin typeface="Times New Roman"/>
                <a:cs typeface="Times New Roman"/>
              </a:rPr>
              <a:t>R	</a:t>
            </a:r>
            <a:r>
              <a:rPr sz="2325" spc="540" baseline="-35842" dirty="0">
                <a:latin typeface="Symbol"/>
                <a:cs typeface="Symbol"/>
              </a:rPr>
              <a:t></a:t>
            </a:r>
            <a:r>
              <a:rPr sz="2325" spc="705" baseline="-35842" dirty="0">
                <a:latin typeface="Times New Roman"/>
                <a:cs typeface="Times New Roman"/>
              </a:rPr>
              <a:t> </a:t>
            </a:r>
            <a:r>
              <a:rPr sz="1550" i="1" spc="400" dirty="0">
                <a:latin typeface="Times New Roman"/>
                <a:cs typeface="Times New Roman"/>
              </a:rPr>
              <a:t>R</a:t>
            </a:r>
            <a:endParaRPr sz="155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6644171" y="4659743"/>
            <a:ext cx="606425" cy="2622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60985" indent="-223520">
              <a:lnSpc>
                <a:spcPct val="100000"/>
              </a:lnSpc>
              <a:spcBef>
                <a:spcPts val="100"/>
              </a:spcBef>
              <a:buFont typeface="Symbol"/>
              <a:buChar char=""/>
              <a:tabLst>
                <a:tab pos="261620" algn="l"/>
              </a:tabLst>
            </a:pPr>
            <a:r>
              <a:rPr sz="1550" i="1" spc="400" dirty="0">
                <a:latin typeface="Times New Roman"/>
                <a:cs typeface="Times New Roman"/>
              </a:rPr>
              <a:t>X</a:t>
            </a:r>
            <a:r>
              <a:rPr sz="1550" i="1" spc="-25" dirty="0">
                <a:latin typeface="Times New Roman"/>
                <a:cs typeface="Times New Roman"/>
              </a:rPr>
              <a:t> </a:t>
            </a:r>
            <a:r>
              <a:rPr sz="1350" spc="284" baseline="43209" dirty="0">
                <a:latin typeface="Times New Roman"/>
                <a:cs typeface="Times New Roman"/>
              </a:rPr>
              <a:t>2</a:t>
            </a:r>
            <a:endParaRPr sz="1350" baseline="43209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6304601" y="4571601"/>
            <a:ext cx="344805" cy="2622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sz="2325" i="1" spc="532" baseline="-25089" dirty="0">
                <a:latin typeface="Times New Roman"/>
                <a:cs typeface="Times New Roman"/>
              </a:rPr>
              <a:t>R</a:t>
            </a:r>
            <a:r>
              <a:rPr sz="900" spc="355" dirty="0">
                <a:latin typeface="Times New Roman"/>
                <a:cs typeface="Times New Roman"/>
              </a:rPr>
              <a:t>2</a:t>
            </a:r>
            <a:endParaRPr sz="90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5582828" y="4598778"/>
            <a:ext cx="254635" cy="1638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900" i="1" spc="295" dirty="0">
                <a:latin typeface="Times New Roman"/>
                <a:cs typeface="Times New Roman"/>
              </a:rPr>
              <a:t>CC</a:t>
            </a:r>
            <a:endParaRPr sz="900">
              <a:latin typeface="Times New Roman"/>
              <a:cs typeface="Times New Roman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5028134" y="4446476"/>
            <a:ext cx="1049655" cy="28702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  <a:tabLst>
                <a:tab pos="882015" algn="l"/>
              </a:tabLst>
            </a:pPr>
            <a:r>
              <a:rPr sz="1550" spc="210" dirty="0">
                <a:latin typeface="Times New Roman"/>
                <a:cs typeface="Times New Roman"/>
              </a:rPr>
              <a:t>c</a:t>
            </a:r>
            <a:r>
              <a:rPr sz="1550" spc="300" dirty="0">
                <a:latin typeface="Times New Roman"/>
                <a:cs typeface="Times New Roman"/>
              </a:rPr>
              <a:t>o</a:t>
            </a:r>
            <a:r>
              <a:rPr sz="1550" spc="254" dirty="0">
                <a:latin typeface="Times New Roman"/>
                <a:cs typeface="Times New Roman"/>
              </a:rPr>
              <a:t>s</a:t>
            </a:r>
            <a:r>
              <a:rPr sz="1550" spc="-225" dirty="0">
                <a:latin typeface="Times New Roman"/>
                <a:cs typeface="Times New Roman"/>
              </a:rPr>
              <a:t> </a:t>
            </a:r>
            <a:r>
              <a:rPr sz="1700" i="1" spc="305" dirty="0">
                <a:latin typeface="Symbol"/>
                <a:cs typeface="Symbol"/>
              </a:rPr>
              <a:t></a:t>
            </a:r>
            <a:r>
              <a:rPr sz="1700" dirty="0">
                <a:latin typeface="Times New Roman"/>
                <a:cs typeface="Times New Roman"/>
              </a:rPr>
              <a:t>	</a:t>
            </a:r>
            <a:r>
              <a:rPr sz="1550" spc="360" dirty="0">
                <a:latin typeface="Symbol"/>
                <a:cs typeface="Symbol"/>
              </a:rPr>
              <a:t></a:t>
            </a:r>
            <a:endParaRPr sz="1550">
              <a:latin typeface="Symbol"/>
              <a:cs typeface="Symbo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6245" y="938606"/>
            <a:ext cx="4820920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Defecto</a:t>
            </a:r>
            <a:r>
              <a:rPr spc="-100" dirty="0"/>
              <a:t> </a:t>
            </a:r>
            <a:r>
              <a:rPr dirty="0"/>
              <a:t>alejado</a:t>
            </a:r>
            <a:r>
              <a:rPr spc="-25" dirty="0"/>
              <a:t> </a:t>
            </a:r>
            <a:r>
              <a:rPr dirty="0"/>
              <a:t>de</a:t>
            </a:r>
            <a:r>
              <a:rPr spc="-5" dirty="0"/>
              <a:t> </a:t>
            </a:r>
            <a:r>
              <a:rPr dirty="0"/>
              <a:t>los</a:t>
            </a:r>
            <a:r>
              <a:rPr spc="-25" dirty="0"/>
              <a:t> </a:t>
            </a:r>
            <a:r>
              <a:rPr dirty="0"/>
              <a:t>alternadores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98119" y="1675638"/>
            <a:ext cx="312039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46685" indent="-134620">
              <a:lnSpc>
                <a:spcPct val="100000"/>
              </a:lnSpc>
              <a:spcBef>
                <a:spcPts val="100"/>
              </a:spcBef>
              <a:buChar char="•"/>
              <a:tabLst>
                <a:tab pos="147320" algn="l"/>
              </a:tabLst>
            </a:pPr>
            <a:r>
              <a:rPr sz="1800" spc="-25" dirty="0">
                <a:latin typeface="Arial"/>
                <a:cs typeface="Arial"/>
              </a:rPr>
              <a:t>Tensión:</a:t>
            </a:r>
            <a:endParaRPr sz="1800">
              <a:latin typeface="Arial"/>
              <a:cs typeface="Arial"/>
            </a:endParaRPr>
          </a:p>
          <a:p>
            <a:pPr marL="927100">
              <a:lnSpc>
                <a:spcPct val="100000"/>
              </a:lnSpc>
            </a:pPr>
            <a:r>
              <a:rPr sz="1800" spc="-5" dirty="0">
                <a:latin typeface="Arial"/>
                <a:cs typeface="Arial"/>
              </a:rPr>
              <a:t>e</a:t>
            </a:r>
            <a:r>
              <a:rPr sz="1800" spc="-2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=</a:t>
            </a:r>
            <a:r>
              <a:rPr sz="1800" spc="-3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E</a:t>
            </a:r>
            <a:r>
              <a:rPr sz="1800" spc="-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.</a:t>
            </a:r>
            <a:r>
              <a:rPr sz="1800" spc="-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sen</a:t>
            </a:r>
            <a:r>
              <a:rPr sz="1800" spc="-50" dirty="0">
                <a:latin typeface="Arial"/>
                <a:cs typeface="Arial"/>
              </a:rPr>
              <a:t> </a:t>
            </a:r>
            <a:r>
              <a:rPr sz="1800" spc="5" dirty="0">
                <a:latin typeface="Arial"/>
                <a:cs typeface="Arial"/>
              </a:rPr>
              <a:t>(</a:t>
            </a:r>
            <a:r>
              <a:rPr sz="1800" spc="5" dirty="0">
                <a:latin typeface="Symbol"/>
                <a:cs typeface="Symbol"/>
              </a:rPr>
              <a:t></a:t>
            </a:r>
            <a:r>
              <a:rPr sz="1800" spc="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Arial"/>
                <a:cs typeface="Arial"/>
              </a:rPr>
              <a:t>.</a:t>
            </a:r>
            <a:r>
              <a:rPr sz="1800" spc="-3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t. +</a:t>
            </a:r>
            <a:r>
              <a:rPr sz="1800" spc="-20" dirty="0">
                <a:latin typeface="Arial"/>
                <a:cs typeface="Arial"/>
              </a:rPr>
              <a:t> </a:t>
            </a:r>
            <a:r>
              <a:rPr sz="1800" spc="-20" dirty="0">
                <a:latin typeface="Symbol"/>
                <a:cs typeface="Symbol"/>
              </a:rPr>
              <a:t></a:t>
            </a:r>
            <a:r>
              <a:rPr sz="1800" spc="-20" dirty="0">
                <a:latin typeface="Arial"/>
                <a:cs typeface="Arial"/>
              </a:rPr>
              <a:t>)</a:t>
            </a:r>
            <a:endParaRPr sz="18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72719" y="2498852"/>
            <a:ext cx="3239770" cy="13982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77800" indent="-140335">
              <a:lnSpc>
                <a:spcPct val="100000"/>
              </a:lnSpc>
              <a:spcBef>
                <a:spcPts val="100"/>
              </a:spcBef>
              <a:buChar char="•"/>
              <a:tabLst>
                <a:tab pos="178435" algn="l"/>
              </a:tabLst>
            </a:pPr>
            <a:r>
              <a:rPr sz="1800" dirty="0">
                <a:latin typeface="Arial"/>
                <a:cs typeface="Arial"/>
              </a:rPr>
              <a:t>Corriente</a:t>
            </a:r>
            <a:r>
              <a:rPr sz="1800" spc="-5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de</a:t>
            </a:r>
            <a:r>
              <a:rPr sz="1800" spc="-2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cortocircuito:</a:t>
            </a:r>
            <a:endParaRPr sz="1800">
              <a:latin typeface="Arial"/>
              <a:cs typeface="Arial"/>
            </a:endParaRPr>
          </a:p>
          <a:p>
            <a:pPr marL="38100">
              <a:lnSpc>
                <a:spcPct val="100000"/>
              </a:lnSpc>
            </a:pPr>
            <a:r>
              <a:rPr sz="1800" dirty="0">
                <a:latin typeface="Arial"/>
                <a:cs typeface="Arial"/>
              </a:rPr>
              <a:t>Es</a:t>
            </a:r>
            <a:r>
              <a:rPr sz="1800" spc="-5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la</a:t>
            </a:r>
            <a:r>
              <a:rPr sz="1800" spc="-10" dirty="0">
                <a:latin typeface="Arial"/>
                <a:cs typeface="Arial"/>
              </a:rPr>
              <a:t> </a:t>
            </a:r>
            <a:r>
              <a:rPr sz="1800" spc="5" dirty="0">
                <a:latin typeface="Arial"/>
                <a:cs typeface="Arial"/>
              </a:rPr>
              <a:t>suma</a:t>
            </a:r>
            <a:r>
              <a:rPr sz="1800" spc="-5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de</a:t>
            </a:r>
            <a:r>
              <a:rPr sz="1800" spc="-3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2</a:t>
            </a:r>
            <a:r>
              <a:rPr sz="1800" spc="-3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componentes</a:t>
            </a:r>
            <a:endParaRPr sz="1800">
              <a:latin typeface="Arial"/>
              <a:cs typeface="Arial"/>
            </a:endParaRPr>
          </a:p>
          <a:p>
            <a:pPr marL="952500">
              <a:lnSpc>
                <a:spcPct val="100000"/>
              </a:lnSpc>
            </a:pPr>
            <a:r>
              <a:rPr sz="1800" spc="-5" dirty="0">
                <a:latin typeface="Arial"/>
                <a:cs typeface="Arial"/>
              </a:rPr>
              <a:t>i</a:t>
            </a:r>
            <a:r>
              <a:rPr sz="1800" spc="-3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=</a:t>
            </a:r>
            <a:r>
              <a:rPr sz="1800" spc="-3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i</a:t>
            </a:r>
            <a:r>
              <a:rPr sz="1800" baseline="-20833" dirty="0">
                <a:latin typeface="Arial"/>
                <a:cs typeface="Arial"/>
              </a:rPr>
              <a:t>a</a:t>
            </a:r>
            <a:r>
              <a:rPr sz="1800" spc="202" baseline="-20833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+</a:t>
            </a:r>
            <a:r>
              <a:rPr sz="1800" spc="-1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i</a:t>
            </a:r>
            <a:r>
              <a:rPr sz="1800" baseline="-20833" dirty="0">
                <a:latin typeface="Arial"/>
                <a:cs typeface="Arial"/>
              </a:rPr>
              <a:t>c</a:t>
            </a:r>
            <a:endParaRPr sz="1800" baseline="-20833">
              <a:latin typeface="Arial"/>
              <a:cs typeface="Arial"/>
            </a:endParaRPr>
          </a:p>
          <a:p>
            <a:pPr marL="38100">
              <a:lnSpc>
                <a:spcPct val="100000"/>
              </a:lnSpc>
            </a:pPr>
            <a:r>
              <a:rPr sz="1800" dirty="0">
                <a:latin typeface="Arial"/>
                <a:cs typeface="Arial"/>
              </a:rPr>
              <a:t>i</a:t>
            </a:r>
            <a:r>
              <a:rPr sz="1800" baseline="-20833" dirty="0">
                <a:latin typeface="Arial"/>
                <a:cs typeface="Arial"/>
              </a:rPr>
              <a:t>a</a:t>
            </a:r>
            <a:r>
              <a:rPr sz="1800" dirty="0">
                <a:latin typeface="Arial"/>
                <a:cs typeface="Arial"/>
              </a:rPr>
              <a:t>:</a:t>
            </a:r>
            <a:r>
              <a:rPr sz="1800" spc="-5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alterna</a:t>
            </a:r>
            <a:r>
              <a:rPr sz="1800" spc="-5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y</a:t>
            </a:r>
            <a:r>
              <a:rPr sz="1800" spc="-2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senoidal</a:t>
            </a:r>
            <a:endParaRPr sz="1800">
              <a:latin typeface="Arial"/>
              <a:cs typeface="Arial"/>
            </a:endParaRPr>
          </a:p>
          <a:p>
            <a:pPr marL="38100">
              <a:lnSpc>
                <a:spcPct val="100000"/>
              </a:lnSpc>
              <a:spcBef>
                <a:spcPts val="5"/>
              </a:spcBef>
            </a:pPr>
            <a:r>
              <a:rPr sz="1800" dirty="0">
                <a:latin typeface="Arial"/>
                <a:cs typeface="Arial"/>
              </a:rPr>
              <a:t>i</a:t>
            </a:r>
            <a:r>
              <a:rPr sz="1800" baseline="-20833" dirty="0">
                <a:latin typeface="Arial"/>
                <a:cs typeface="Arial"/>
              </a:rPr>
              <a:t>c</a:t>
            </a:r>
            <a:r>
              <a:rPr sz="1800" dirty="0">
                <a:latin typeface="Arial"/>
                <a:cs typeface="Arial"/>
              </a:rPr>
              <a:t>:</a:t>
            </a:r>
            <a:r>
              <a:rPr sz="1800" spc="-5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unidireccional</a:t>
            </a:r>
            <a:r>
              <a:rPr sz="1800" spc="-10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y</a:t>
            </a:r>
            <a:r>
              <a:rPr sz="1800" spc="-2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amortiguada</a:t>
            </a:r>
            <a:endParaRPr sz="1800">
              <a:latin typeface="Arial"/>
              <a:cs typeface="Arial"/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831133" y="4177441"/>
            <a:ext cx="5366136" cy="2014829"/>
          </a:xfrm>
          <a:prstGeom prst="rect">
            <a:avLst/>
          </a:prstGeom>
        </p:spPr>
      </p:pic>
      <p:grpSp>
        <p:nvGrpSpPr>
          <p:cNvPr id="6" name="object 6"/>
          <p:cNvGrpSpPr/>
          <p:nvPr/>
        </p:nvGrpSpPr>
        <p:grpSpPr>
          <a:xfrm>
            <a:off x="5999415" y="2963560"/>
            <a:ext cx="295910" cy="222250"/>
            <a:chOff x="5999415" y="2963560"/>
            <a:chExt cx="295910" cy="222250"/>
          </a:xfrm>
        </p:grpSpPr>
        <p:sp>
          <p:nvSpPr>
            <p:cNvPr id="7" name="object 7"/>
            <p:cNvSpPr/>
            <p:nvPr/>
          </p:nvSpPr>
          <p:spPr>
            <a:xfrm>
              <a:off x="6003861" y="3101972"/>
              <a:ext cx="31115" cy="15875"/>
            </a:xfrm>
            <a:custGeom>
              <a:avLst/>
              <a:gdLst/>
              <a:ahLst/>
              <a:cxnLst/>
              <a:rect l="l" t="t" r="r" b="b"/>
              <a:pathLst>
                <a:path w="31114" h="15875">
                  <a:moveTo>
                    <a:pt x="0" y="15314"/>
                  </a:moveTo>
                  <a:lnTo>
                    <a:pt x="30802" y="0"/>
                  </a:lnTo>
                </a:path>
              </a:pathLst>
            </a:custGeom>
            <a:ln w="878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6034664" y="3106416"/>
              <a:ext cx="44450" cy="69850"/>
            </a:xfrm>
            <a:custGeom>
              <a:avLst/>
              <a:gdLst/>
              <a:ahLst/>
              <a:cxnLst/>
              <a:rect l="l" t="t" r="r" b="b"/>
              <a:pathLst>
                <a:path w="44450" h="69850">
                  <a:moveTo>
                    <a:pt x="0" y="0"/>
                  </a:moveTo>
                  <a:lnTo>
                    <a:pt x="44279" y="69315"/>
                  </a:lnTo>
                </a:path>
              </a:pathLst>
            </a:custGeom>
            <a:ln w="1926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6084251" y="2968571"/>
              <a:ext cx="211454" cy="207645"/>
            </a:xfrm>
            <a:custGeom>
              <a:avLst/>
              <a:gdLst/>
              <a:ahLst/>
              <a:cxnLst/>
              <a:rect l="l" t="t" r="r" b="b"/>
              <a:pathLst>
                <a:path w="211454" h="207644">
                  <a:moveTo>
                    <a:pt x="0" y="207161"/>
                  </a:moveTo>
                  <a:lnTo>
                    <a:pt x="58723" y="0"/>
                  </a:lnTo>
                </a:path>
                <a:path w="211454" h="207644">
                  <a:moveTo>
                    <a:pt x="58723" y="0"/>
                  </a:moveTo>
                  <a:lnTo>
                    <a:pt x="210840" y="0"/>
                  </a:lnTo>
                </a:path>
              </a:pathLst>
            </a:custGeom>
            <a:ln w="928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4679314" y="2180590"/>
            <a:ext cx="4088129" cy="104076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77800" indent="-140335">
              <a:lnSpc>
                <a:spcPct val="100000"/>
              </a:lnSpc>
              <a:spcBef>
                <a:spcPts val="100"/>
              </a:spcBef>
              <a:buChar char="•"/>
              <a:tabLst>
                <a:tab pos="178435" algn="l"/>
              </a:tabLst>
            </a:pPr>
            <a:r>
              <a:rPr sz="1800" spc="-30" dirty="0">
                <a:latin typeface="Arial"/>
                <a:cs typeface="Arial"/>
              </a:rPr>
              <a:t>Valor </a:t>
            </a:r>
            <a:r>
              <a:rPr sz="1800" spc="-5" dirty="0">
                <a:latin typeface="Arial"/>
                <a:cs typeface="Arial"/>
              </a:rPr>
              <a:t>máximo</a:t>
            </a:r>
            <a:r>
              <a:rPr sz="1800" spc="-2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de corriente:</a:t>
            </a:r>
            <a:endParaRPr sz="1800">
              <a:latin typeface="Arial"/>
              <a:cs typeface="Arial"/>
            </a:endParaRPr>
          </a:p>
          <a:p>
            <a:pPr marL="38100">
              <a:lnSpc>
                <a:spcPct val="100000"/>
              </a:lnSpc>
            </a:pPr>
            <a:r>
              <a:rPr sz="1800" dirty="0">
                <a:latin typeface="Arial"/>
                <a:cs typeface="Arial"/>
              </a:rPr>
              <a:t>(primera</a:t>
            </a:r>
            <a:r>
              <a:rPr sz="1800" spc="-6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cresta</a:t>
            </a:r>
            <a:r>
              <a:rPr sz="1800" spc="-3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de</a:t>
            </a:r>
            <a:r>
              <a:rPr sz="1800" spc="-1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corriente</a:t>
            </a:r>
            <a:r>
              <a:rPr sz="1800" spc="-3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de</a:t>
            </a:r>
            <a:r>
              <a:rPr sz="1800" spc="-1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defecto)</a:t>
            </a:r>
            <a:endParaRPr sz="1800">
              <a:latin typeface="Arial"/>
              <a:cs typeface="Arial"/>
            </a:endParaRPr>
          </a:p>
          <a:p>
            <a:pPr marL="709295">
              <a:lnSpc>
                <a:spcPct val="100000"/>
              </a:lnSpc>
              <a:spcBef>
                <a:spcPts val="1745"/>
              </a:spcBef>
              <a:tabLst>
                <a:tab pos="1475105" algn="l"/>
              </a:tabLst>
            </a:pPr>
            <a:r>
              <a:rPr sz="1600" spc="75" dirty="0">
                <a:latin typeface="Arial"/>
                <a:cs typeface="Arial"/>
              </a:rPr>
              <a:t>i</a:t>
            </a:r>
            <a:r>
              <a:rPr sz="1425" spc="112" baseline="-23391" dirty="0">
                <a:latin typeface="Arial"/>
                <a:cs typeface="Arial"/>
              </a:rPr>
              <a:t>p</a:t>
            </a:r>
            <a:r>
              <a:rPr sz="1425" spc="525" baseline="-23391" dirty="0">
                <a:latin typeface="Arial"/>
                <a:cs typeface="Arial"/>
              </a:rPr>
              <a:t> </a:t>
            </a:r>
            <a:r>
              <a:rPr sz="1600" spc="195" dirty="0">
                <a:latin typeface="Symbol"/>
                <a:cs typeface="Symbol"/>
              </a:rPr>
              <a:t></a:t>
            </a:r>
            <a:r>
              <a:rPr sz="1600" spc="-110" dirty="0">
                <a:latin typeface="Times New Roman"/>
                <a:cs typeface="Times New Roman"/>
              </a:rPr>
              <a:t> </a:t>
            </a:r>
            <a:r>
              <a:rPr sz="1600" spc="145" dirty="0">
                <a:latin typeface="Arial"/>
                <a:cs typeface="Arial"/>
              </a:rPr>
              <a:t>K.	</a:t>
            </a:r>
            <a:r>
              <a:rPr sz="1600" spc="100" dirty="0">
                <a:latin typeface="Arial"/>
                <a:cs typeface="Arial"/>
              </a:rPr>
              <a:t>2.I</a:t>
            </a:r>
            <a:r>
              <a:rPr sz="1425" spc="150" baseline="-23391" dirty="0">
                <a:latin typeface="Arial"/>
                <a:cs typeface="Arial"/>
              </a:rPr>
              <a:t>a</a:t>
            </a:r>
            <a:endParaRPr sz="1425" baseline="-23391">
              <a:latin typeface="Arial"/>
              <a:cs typeface="Arial"/>
            </a:endParaRPr>
          </a:p>
        </p:txBody>
      </p:sp>
      <p:sp>
        <p:nvSpPr>
          <p:cNvPr id="11" name="object 11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2794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220"/>
              </a:spcBef>
            </a:pPr>
            <a:r>
              <a:rPr dirty="0"/>
              <a:t>7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858550" y="1172729"/>
            <a:ext cx="3579624" cy="5427585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536244" y="806018"/>
            <a:ext cx="6075680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Defecto</a:t>
            </a:r>
            <a:r>
              <a:rPr spc="-90" dirty="0"/>
              <a:t> </a:t>
            </a:r>
            <a:r>
              <a:rPr dirty="0"/>
              <a:t>en</a:t>
            </a:r>
            <a:r>
              <a:rPr spc="-15" dirty="0"/>
              <a:t> </a:t>
            </a:r>
            <a:r>
              <a:rPr dirty="0"/>
              <a:t>la </a:t>
            </a:r>
            <a:r>
              <a:rPr spc="-5" dirty="0"/>
              <a:t>proximidad</a:t>
            </a:r>
            <a:r>
              <a:rPr spc="5" dirty="0"/>
              <a:t> </a:t>
            </a:r>
            <a:r>
              <a:rPr dirty="0"/>
              <a:t>de</a:t>
            </a:r>
            <a:r>
              <a:rPr spc="-15" dirty="0"/>
              <a:t> </a:t>
            </a:r>
            <a:r>
              <a:rPr dirty="0"/>
              <a:t>los alternadores</a:t>
            </a:r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2794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220"/>
              </a:spcBef>
            </a:pPr>
            <a:r>
              <a:rPr dirty="0"/>
              <a:t>8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435965" y="2161412"/>
            <a:ext cx="4091940" cy="39300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50800">
              <a:lnSpc>
                <a:spcPct val="100000"/>
              </a:lnSpc>
              <a:spcBef>
                <a:spcPts val="105"/>
              </a:spcBef>
            </a:pPr>
            <a:r>
              <a:rPr sz="1600" dirty="0">
                <a:latin typeface="Arial"/>
                <a:cs typeface="Arial"/>
              </a:rPr>
              <a:t>La</a:t>
            </a:r>
            <a:r>
              <a:rPr sz="1600" spc="-3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variación</a:t>
            </a:r>
            <a:r>
              <a:rPr sz="1600" spc="-2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de</a:t>
            </a:r>
            <a:r>
              <a:rPr sz="1600" spc="-2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la </a:t>
            </a:r>
            <a:r>
              <a:rPr sz="1600" spc="5" dirty="0">
                <a:latin typeface="Arial"/>
                <a:cs typeface="Arial"/>
              </a:rPr>
              <a:t>impedancia</a:t>
            </a:r>
            <a:r>
              <a:rPr sz="1600" spc="-9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del</a:t>
            </a:r>
            <a:r>
              <a:rPr sz="1600" spc="1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alternador</a:t>
            </a:r>
            <a:endParaRPr sz="1600">
              <a:latin typeface="Arial"/>
              <a:cs typeface="Arial"/>
            </a:endParaRPr>
          </a:p>
          <a:p>
            <a:pPr marL="50800">
              <a:lnSpc>
                <a:spcPct val="100000"/>
              </a:lnSpc>
              <a:spcBef>
                <a:spcPts val="5"/>
              </a:spcBef>
            </a:pPr>
            <a:r>
              <a:rPr sz="1600" dirty="0">
                <a:latin typeface="Arial"/>
                <a:cs typeface="Arial"/>
              </a:rPr>
              <a:t>provoca</a:t>
            </a:r>
            <a:r>
              <a:rPr sz="1600" spc="-3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la</a:t>
            </a:r>
            <a:r>
              <a:rPr sz="1600" spc="-25" dirty="0">
                <a:latin typeface="Arial"/>
                <a:cs typeface="Arial"/>
              </a:rPr>
              <a:t> </a:t>
            </a:r>
            <a:r>
              <a:rPr sz="1600" spc="5" dirty="0">
                <a:latin typeface="Arial"/>
                <a:cs typeface="Arial"/>
              </a:rPr>
              <a:t>amortiguación</a:t>
            </a:r>
            <a:r>
              <a:rPr sz="1600" spc="-8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de</a:t>
            </a:r>
            <a:r>
              <a:rPr sz="1600" spc="-5" dirty="0">
                <a:latin typeface="Arial"/>
                <a:cs typeface="Arial"/>
              </a:rPr>
              <a:t> I</a:t>
            </a:r>
            <a:r>
              <a:rPr sz="1575" spc="-7" baseline="-21164" dirty="0">
                <a:latin typeface="Arial"/>
                <a:cs typeface="Arial"/>
              </a:rPr>
              <a:t>CC</a:t>
            </a:r>
            <a:r>
              <a:rPr sz="1600" spc="-5" dirty="0">
                <a:latin typeface="Arial"/>
                <a:cs typeface="Arial"/>
              </a:rPr>
              <a:t>.</a:t>
            </a:r>
            <a:endParaRPr sz="16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650">
              <a:latin typeface="Arial"/>
              <a:cs typeface="Arial"/>
            </a:endParaRPr>
          </a:p>
          <a:p>
            <a:pPr marL="50800" marR="386715">
              <a:lnSpc>
                <a:spcPct val="100000"/>
              </a:lnSpc>
            </a:pPr>
            <a:r>
              <a:rPr sz="1600" spc="5" dirty="0">
                <a:latin typeface="Arial"/>
                <a:cs typeface="Arial"/>
              </a:rPr>
              <a:t>Se</a:t>
            </a:r>
            <a:r>
              <a:rPr sz="1600" spc="-5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considera</a:t>
            </a:r>
            <a:r>
              <a:rPr sz="1600" spc="-4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la</a:t>
            </a:r>
            <a:r>
              <a:rPr sz="1600" spc="10" dirty="0">
                <a:latin typeface="Arial"/>
                <a:cs typeface="Arial"/>
              </a:rPr>
              <a:t> f.e.m.</a:t>
            </a:r>
            <a:r>
              <a:rPr sz="1600" spc="-5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constante,</a:t>
            </a:r>
            <a:r>
              <a:rPr sz="1600" spc="-3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pero</a:t>
            </a:r>
            <a:r>
              <a:rPr sz="1600" spc="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la </a:t>
            </a:r>
            <a:r>
              <a:rPr sz="1600" spc="-43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reactancia interna de la </a:t>
            </a:r>
            <a:r>
              <a:rPr sz="1600" spc="5" dirty="0">
                <a:latin typeface="Arial"/>
                <a:cs typeface="Arial"/>
              </a:rPr>
              <a:t>máquina </a:t>
            </a:r>
            <a:r>
              <a:rPr sz="1600" spc="10" dirty="0">
                <a:latin typeface="Arial"/>
                <a:cs typeface="Arial"/>
              </a:rPr>
              <a:t>como </a:t>
            </a:r>
            <a:r>
              <a:rPr sz="1600" spc="1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variable.</a:t>
            </a:r>
            <a:r>
              <a:rPr sz="1600" spc="-3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Evoluciona</a:t>
            </a:r>
            <a:r>
              <a:rPr sz="1600" spc="-4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en tres</a:t>
            </a:r>
            <a:r>
              <a:rPr sz="1600" spc="-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estados:</a:t>
            </a:r>
            <a:endParaRPr sz="1600">
              <a:latin typeface="Arial"/>
              <a:cs typeface="Arial"/>
            </a:endParaRPr>
          </a:p>
          <a:p>
            <a:pPr marL="175895" indent="-125730">
              <a:lnSpc>
                <a:spcPct val="100000"/>
              </a:lnSpc>
              <a:spcBef>
                <a:spcPts val="5"/>
              </a:spcBef>
              <a:buFont typeface="Arial"/>
              <a:buChar char="•"/>
              <a:tabLst>
                <a:tab pos="176530" algn="l"/>
              </a:tabLst>
            </a:pPr>
            <a:r>
              <a:rPr sz="1600" b="1" dirty="0">
                <a:latin typeface="Arial"/>
                <a:cs typeface="Arial"/>
              </a:rPr>
              <a:t>el</a:t>
            </a:r>
            <a:r>
              <a:rPr sz="1600" b="1" spc="-25" dirty="0">
                <a:latin typeface="Arial"/>
                <a:cs typeface="Arial"/>
              </a:rPr>
              <a:t> </a:t>
            </a:r>
            <a:r>
              <a:rPr sz="1600" b="1" dirty="0">
                <a:latin typeface="Arial"/>
                <a:cs typeface="Arial"/>
              </a:rPr>
              <a:t>subtransitorio</a:t>
            </a:r>
            <a:endParaRPr sz="1600">
              <a:latin typeface="Arial"/>
              <a:cs typeface="Arial"/>
            </a:endParaRPr>
          </a:p>
          <a:p>
            <a:pPr marL="175895" indent="-125730">
              <a:lnSpc>
                <a:spcPct val="100000"/>
              </a:lnSpc>
              <a:buFont typeface="Arial"/>
              <a:buChar char="•"/>
              <a:tabLst>
                <a:tab pos="176530" algn="l"/>
              </a:tabLst>
            </a:pPr>
            <a:r>
              <a:rPr sz="1600" b="1" dirty="0">
                <a:latin typeface="Arial"/>
                <a:cs typeface="Arial"/>
              </a:rPr>
              <a:t>el</a:t>
            </a:r>
            <a:r>
              <a:rPr sz="1600" b="1" spc="-35" dirty="0">
                <a:latin typeface="Arial"/>
                <a:cs typeface="Arial"/>
              </a:rPr>
              <a:t> </a:t>
            </a:r>
            <a:r>
              <a:rPr sz="1600" b="1" dirty="0">
                <a:latin typeface="Arial"/>
                <a:cs typeface="Arial"/>
              </a:rPr>
              <a:t>transitorio</a:t>
            </a:r>
            <a:endParaRPr sz="1600">
              <a:latin typeface="Arial"/>
              <a:cs typeface="Arial"/>
            </a:endParaRPr>
          </a:p>
          <a:p>
            <a:pPr marL="175895" indent="-125730">
              <a:lnSpc>
                <a:spcPct val="100000"/>
              </a:lnSpc>
              <a:buFont typeface="Arial"/>
              <a:buChar char="•"/>
              <a:tabLst>
                <a:tab pos="176530" algn="l"/>
              </a:tabLst>
            </a:pPr>
            <a:r>
              <a:rPr sz="1600" b="1" dirty="0">
                <a:latin typeface="Arial"/>
                <a:cs typeface="Arial"/>
              </a:rPr>
              <a:t>el</a:t>
            </a:r>
            <a:r>
              <a:rPr sz="1600" b="1" spc="-55" dirty="0">
                <a:latin typeface="Arial"/>
                <a:cs typeface="Arial"/>
              </a:rPr>
              <a:t> </a:t>
            </a:r>
            <a:r>
              <a:rPr sz="1600" b="1" spc="5" dirty="0">
                <a:latin typeface="Arial"/>
                <a:cs typeface="Arial"/>
              </a:rPr>
              <a:t>permanente</a:t>
            </a:r>
            <a:endParaRPr sz="1600">
              <a:latin typeface="Arial"/>
              <a:cs typeface="Arial"/>
            </a:endParaRPr>
          </a:p>
          <a:p>
            <a:pPr marL="50800">
              <a:lnSpc>
                <a:spcPct val="100000"/>
              </a:lnSpc>
            </a:pPr>
            <a:r>
              <a:rPr sz="1600" spc="-55" dirty="0">
                <a:latin typeface="Arial"/>
                <a:cs typeface="Arial"/>
              </a:rPr>
              <a:t>Va</a:t>
            </a:r>
            <a:r>
              <a:rPr sz="1600" spc="-50" dirty="0">
                <a:latin typeface="Arial"/>
                <a:cs typeface="Arial"/>
              </a:rPr>
              <a:t> </a:t>
            </a:r>
            <a:r>
              <a:rPr sz="1600" spc="5" dirty="0">
                <a:latin typeface="Arial"/>
                <a:cs typeface="Arial"/>
              </a:rPr>
              <a:t>tomando</a:t>
            </a:r>
            <a:r>
              <a:rPr sz="1600" spc="-5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un</a:t>
            </a:r>
            <a:r>
              <a:rPr sz="1600" spc="-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valor</a:t>
            </a:r>
            <a:r>
              <a:rPr sz="1600" spc="-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cada</a:t>
            </a:r>
            <a:r>
              <a:rPr sz="1600" spc="-2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vez</a:t>
            </a:r>
            <a:r>
              <a:rPr sz="1600" spc="-10" dirty="0">
                <a:latin typeface="Arial"/>
                <a:cs typeface="Arial"/>
              </a:rPr>
              <a:t> </a:t>
            </a:r>
            <a:r>
              <a:rPr sz="1600" spc="5" dirty="0">
                <a:latin typeface="Arial"/>
                <a:cs typeface="Arial"/>
              </a:rPr>
              <a:t>mayor</a:t>
            </a:r>
            <a:r>
              <a:rPr sz="1600" spc="-75" dirty="0">
                <a:latin typeface="Arial"/>
                <a:cs typeface="Arial"/>
              </a:rPr>
              <a:t> </a:t>
            </a:r>
            <a:r>
              <a:rPr sz="1600" spc="5" dirty="0">
                <a:latin typeface="Wingdings"/>
                <a:cs typeface="Wingdings"/>
              </a:rPr>
              <a:t></a:t>
            </a:r>
            <a:endParaRPr sz="1600">
              <a:latin typeface="Wingdings"/>
              <a:cs typeface="Wingdings"/>
            </a:endParaRPr>
          </a:p>
          <a:p>
            <a:pPr marL="50800">
              <a:lnSpc>
                <a:spcPct val="100000"/>
              </a:lnSpc>
              <a:spcBef>
                <a:spcPts val="5"/>
              </a:spcBef>
            </a:pPr>
            <a:r>
              <a:rPr sz="1600" spc="5" dirty="0">
                <a:latin typeface="Arial"/>
                <a:cs typeface="Arial"/>
              </a:rPr>
              <a:t>disminución</a:t>
            </a:r>
            <a:r>
              <a:rPr sz="1600" spc="-11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progresiva</a:t>
            </a:r>
            <a:r>
              <a:rPr sz="1600" spc="-4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de</a:t>
            </a:r>
            <a:r>
              <a:rPr sz="1600" spc="-20" dirty="0">
                <a:latin typeface="Arial"/>
                <a:cs typeface="Arial"/>
              </a:rPr>
              <a:t> </a:t>
            </a:r>
            <a:r>
              <a:rPr sz="1600" spc="-5" dirty="0">
                <a:latin typeface="Arial"/>
                <a:cs typeface="Arial"/>
              </a:rPr>
              <a:t>I</a:t>
            </a:r>
            <a:r>
              <a:rPr sz="1575" spc="-7" baseline="-21164" dirty="0">
                <a:latin typeface="Arial"/>
                <a:cs typeface="Arial"/>
              </a:rPr>
              <a:t>CC</a:t>
            </a:r>
            <a:r>
              <a:rPr sz="1600" spc="-5" dirty="0">
                <a:latin typeface="Arial"/>
                <a:cs typeface="Arial"/>
              </a:rPr>
              <a:t>.</a:t>
            </a:r>
            <a:endParaRPr sz="16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650">
              <a:latin typeface="Arial"/>
              <a:cs typeface="Arial"/>
            </a:endParaRPr>
          </a:p>
          <a:p>
            <a:pPr marL="50800">
              <a:lnSpc>
                <a:spcPct val="100000"/>
              </a:lnSpc>
            </a:pPr>
            <a:r>
              <a:rPr sz="1600" spc="5" dirty="0">
                <a:latin typeface="Arial"/>
                <a:cs typeface="Arial"/>
              </a:rPr>
              <a:t>I</a:t>
            </a:r>
            <a:r>
              <a:rPr sz="1575" spc="7" baseline="-21164" dirty="0">
                <a:latin typeface="Arial"/>
                <a:cs typeface="Arial"/>
              </a:rPr>
              <a:t>CC</a:t>
            </a:r>
            <a:r>
              <a:rPr sz="1575" spc="202" baseline="-21164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es</a:t>
            </a:r>
            <a:r>
              <a:rPr sz="1600" spc="-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la</a:t>
            </a:r>
            <a:r>
              <a:rPr sz="1600" spc="-15" dirty="0">
                <a:latin typeface="Arial"/>
                <a:cs typeface="Arial"/>
              </a:rPr>
              <a:t> </a:t>
            </a:r>
            <a:r>
              <a:rPr sz="1600" spc="10" dirty="0">
                <a:latin typeface="Arial"/>
                <a:cs typeface="Arial"/>
              </a:rPr>
              <a:t>suma</a:t>
            </a:r>
            <a:r>
              <a:rPr sz="1600" spc="-5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de</a:t>
            </a:r>
            <a:r>
              <a:rPr sz="1600" spc="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cuatro</a:t>
            </a:r>
            <a:r>
              <a:rPr sz="1600" spc="-20" dirty="0">
                <a:latin typeface="Arial"/>
                <a:cs typeface="Arial"/>
              </a:rPr>
              <a:t> </a:t>
            </a:r>
            <a:r>
              <a:rPr sz="1600" spc="5" dirty="0">
                <a:latin typeface="Arial"/>
                <a:cs typeface="Arial"/>
              </a:rPr>
              <a:t>componentes:</a:t>
            </a:r>
            <a:endParaRPr sz="1600">
              <a:latin typeface="Arial"/>
              <a:cs typeface="Arial"/>
            </a:endParaRPr>
          </a:p>
          <a:p>
            <a:pPr marL="50800" marR="306705">
              <a:lnSpc>
                <a:spcPct val="100000"/>
              </a:lnSpc>
              <a:buChar char="•"/>
              <a:tabLst>
                <a:tab pos="176530" algn="l"/>
              </a:tabLst>
            </a:pPr>
            <a:r>
              <a:rPr sz="1600" dirty="0">
                <a:latin typeface="Arial"/>
                <a:cs typeface="Arial"/>
              </a:rPr>
              <a:t>las tres </a:t>
            </a:r>
            <a:r>
              <a:rPr sz="1600" spc="5" dirty="0">
                <a:latin typeface="Arial"/>
                <a:cs typeface="Arial"/>
              </a:rPr>
              <a:t>componentes </a:t>
            </a:r>
            <a:r>
              <a:rPr sz="1600" dirty="0">
                <a:latin typeface="Arial"/>
                <a:cs typeface="Arial"/>
              </a:rPr>
              <a:t>alternas </a:t>
            </a:r>
            <a:r>
              <a:rPr sz="1600" spc="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(subtransitoria,</a:t>
            </a:r>
            <a:r>
              <a:rPr sz="1600" spc="-5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transitoria</a:t>
            </a:r>
            <a:r>
              <a:rPr sz="1600" spc="-3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y</a:t>
            </a:r>
            <a:r>
              <a:rPr sz="1600" spc="1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permanente),</a:t>
            </a:r>
            <a:endParaRPr sz="1600">
              <a:latin typeface="Arial"/>
              <a:cs typeface="Arial"/>
            </a:endParaRPr>
          </a:p>
          <a:p>
            <a:pPr marL="175895" indent="-125730">
              <a:lnSpc>
                <a:spcPct val="100000"/>
              </a:lnSpc>
              <a:buChar char="•"/>
              <a:tabLst>
                <a:tab pos="176530" algn="l"/>
              </a:tabLst>
            </a:pPr>
            <a:r>
              <a:rPr sz="1600" dirty="0">
                <a:latin typeface="Arial"/>
                <a:cs typeface="Arial"/>
              </a:rPr>
              <a:t>la</a:t>
            </a:r>
            <a:r>
              <a:rPr sz="1600" spc="-30" dirty="0">
                <a:latin typeface="Arial"/>
                <a:cs typeface="Arial"/>
              </a:rPr>
              <a:t> </a:t>
            </a:r>
            <a:r>
              <a:rPr sz="1600" spc="5" dirty="0">
                <a:latin typeface="Arial"/>
                <a:cs typeface="Arial"/>
              </a:rPr>
              <a:t>componente</a:t>
            </a:r>
            <a:r>
              <a:rPr sz="1600" spc="-8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unidireccional</a:t>
            </a:r>
            <a:endParaRPr sz="16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2794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220"/>
              </a:spcBef>
            </a:pPr>
            <a:r>
              <a:rPr dirty="0"/>
              <a:t>9</a:t>
            </a:r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10845" y="938606"/>
            <a:ext cx="5711190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Hipótesis</a:t>
            </a:r>
            <a:r>
              <a:rPr spc="-30" dirty="0"/>
              <a:t> </a:t>
            </a:r>
            <a:r>
              <a:rPr dirty="0"/>
              <a:t>de</a:t>
            </a:r>
            <a:r>
              <a:rPr spc="-15" dirty="0"/>
              <a:t> </a:t>
            </a:r>
            <a:r>
              <a:rPr spc="-5" dirty="0"/>
              <a:t>partida</a:t>
            </a:r>
            <a:r>
              <a:rPr spc="-10" dirty="0"/>
              <a:t> </a:t>
            </a:r>
            <a:r>
              <a:rPr spc="-5" dirty="0"/>
              <a:t>para</a:t>
            </a:r>
            <a:r>
              <a:rPr spc="-15" dirty="0"/>
              <a:t> </a:t>
            </a:r>
            <a:r>
              <a:rPr dirty="0"/>
              <a:t>el</a:t>
            </a:r>
            <a:r>
              <a:rPr spc="-25" dirty="0"/>
              <a:t> </a:t>
            </a:r>
            <a:r>
              <a:rPr dirty="0"/>
              <a:t>cálculo </a:t>
            </a:r>
            <a:r>
              <a:rPr spc="5" dirty="0"/>
              <a:t>de</a:t>
            </a:r>
            <a:r>
              <a:rPr spc="-15" dirty="0"/>
              <a:t> </a:t>
            </a:r>
            <a:r>
              <a:rPr spc="15" dirty="0"/>
              <a:t>I</a:t>
            </a:r>
            <a:r>
              <a:rPr sz="2400" spc="22" baseline="-20833" dirty="0"/>
              <a:t>CC</a:t>
            </a:r>
            <a:endParaRPr sz="2400" baseline="-20833"/>
          </a:p>
        </p:txBody>
      </p:sp>
      <p:sp>
        <p:nvSpPr>
          <p:cNvPr id="3" name="object 3"/>
          <p:cNvSpPr txBox="1"/>
          <p:nvPr/>
        </p:nvSpPr>
        <p:spPr>
          <a:xfrm>
            <a:off x="536245" y="1969388"/>
            <a:ext cx="7880984" cy="4336415"/>
          </a:xfrm>
          <a:prstGeom prst="rect">
            <a:avLst/>
          </a:prstGeom>
        </p:spPr>
        <p:txBody>
          <a:bodyPr vert="horz" wrap="square" lIns="0" tIns="53340" rIns="0" bIns="0" rtlCol="0">
            <a:spAutoFit/>
          </a:bodyPr>
          <a:lstStyle/>
          <a:p>
            <a:pPr marL="356870" marR="368935" indent="-344805">
              <a:lnSpc>
                <a:spcPts val="1340"/>
              </a:lnSpc>
              <a:spcBef>
                <a:spcPts val="420"/>
              </a:spcBef>
              <a:buClr>
                <a:srgbClr val="00007C"/>
              </a:buClr>
              <a:buSzPct val="75000"/>
              <a:buFont typeface="Wingdings"/>
              <a:buChar char=""/>
              <a:tabLst>
                <a:tab pos="356870" algn="l"/>
                <a:tab pos="357505" algn="l"/>
              </a:tabLst>
            </a:pPr>
            <a:r>
              <a:rPr sz="1400" spc="-5" dirty="0">
                <a:latin typeface="Arial"/>
                <a:cs typeface="Arial"/>
              </a:rPr>
              <a:t>la</a:t>
            </a:r>
            <a:r>
              <a:rPr sz="1400" spc="-35" dirty="0">
                <a:latin typeface="Arial"/>
                <a:cs typeface="Arial"/>
              </a:rPr>
              <a:t> </a:t>
            </a:r>
            <a:r>
              <a:rPr sz="1400" spc="-15" dirty="0">
                <a:latin typeface="Arial"/>
                <a:cs typeface="Arial"/>
              </a:rPr>
              <a:t>red</a:t>
            </a:r>
            <a:r>
              <a:rPr sz="1400" spc="15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considerada</a:t>
            </a:r>
            <a:r>
              <a:rPr sz="1400" spc="60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es</a:t>
            </a:r>
            <a:r>
              <a:rPr sz="1400" spc="20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radial</a:t>
            </a:r>
            <a:r>
              <a:rPr sz="1400" spc="2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y</a:t>
            </a:r>
            <a:r>
              <a:rPr sz="1400" spc="1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su </a:t>
            </a:r>
            <a:r>
              <a:rPr sz="1400" spc="-10" dirty="0">
                <a:latin typeface="Arial"/>
                <a:cs typeface="Arial"/>
              </a:rPr>
              <a:t>tensión</a:t>
            </a:r>
            <a:r>
              <a:rPr sz="1400" spc="35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nominal</a:t>
            </a:r>
            <a:r>
              <a:rPr sz="1400" spc="20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está</a:t>
            </a:r>
            <a:r>
              <a:rPr sz="1400" spc="10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comprendida</a:t>
            </a:r>
            <a:r>
              <a:rPr sz="1400" spc="35" dirty="0">
                <a:latin typeface="Arial"/>
                <a:cs typeface="Arial"/>
              </a:rPr>
              <a:t> </a:t>
            </a:r>
            <a:r>
              <a:rPr sz="1400" spc="-15" dirty="0">
                <a:latin typeface="Arial"/>
                <a:cs typeface="Arial"/>
              </a:rPr>
              <a:t>entre</a:t>
            </a:r>
            <a:r>
              <a:rPr sz="1400" spc="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la</a:t>
            </a:r>
            <a:r>
              <a:rPr sz="1400" spc="1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BT</a:t>
            </a:r>
            <a:r>
              <a:rPr sz="1400" spc="-2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y</a:t>
            </a:r>
            <a:r>
              <a:rPr sz="1400" spc="2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la AT</a:t>
            </a:r>
            <a:r>
              <a:rPr sz="1400" spc="10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(sin </a:t>
            </a:r>
            <a:r>
              <a:rPr sz="1400" spc="-370" dirty="0">
                <a:latin typeface="Arial"/>
                <a:cs typeface="Arial"/>
              </a:rPr>
              <a:t> </a:t>
            </a:r>
            <a:r>
              <a:rPr sz="1400" spc="-15" dirty="0">
                <a:latin typeface="Arial"/>
                <a:cs typeface="Arial"/>
              </a:rPr>
              <a:t>rebasar</a:t>
            </a:r>
            <a:r>
              <a:rPr sz="1400" spc="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los</a:t>
            </a:r>
            <a:r>
              <a:rPr sz="1400" spc="10" dirty="0">
                <a:latin typeface="Arial"/>
                <a:cs typeface="Arial"/>
              </a:rPr>
              <a:t> </a:t>
            </a:r>
            <a:r>
              <a:rPr sz="1400" spc="-15" dirty="0">
                <a:latin typeface="Arial"/>
                <a:cs typeface="Arial"/>
              </a:rPr>
              <a:t>230</a:t>
            </a:r>
            <a:r>
              <a:rPr sz="1400" spc="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kV,</a:t>
            </a:r>
            <a:r>
              <a:rPr sz="1400" spc="-3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límite</a:t>
            </a:r>
            <a:r>
              <a:rPr sz="1400" spc="10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impuesto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15" dirty="0">
                <a:latin typeface="Arial"/>
                <a:cs typeface="Arial"/>
              </a:rPr>
              <a:t>por</a:t>
            </a:r>
            <a:r>
              <a:rPr sz="1400" spc="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la</a:t>
            </a:r>
            <a:r>
              <a:rPr sz="1400" spc="15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norma</a:t>
            </a:r>
            <a:r>
              <a:rPr sz="1400" spc="10" dirty="0">
                <a:latin typeface="Arial"/>
                <a:cs typeface="Arial"/>
              </a:rPr>
              <a:t> </a:t>
            </a:r>
            <a:r>
              <a:rPr sz="1400" spc="-15" dirty="0">
                <a:latin typeface="Arial"/>
                <a:cs typeface="Arial"/>
              </a:rPr>
              <a:t>IEC</a:t>
            </a:r>
            <a:r>
              <a:rPr sz="1400" spc="20" dirty="0">
                <a:latin typeface="Arial"/>
                <a:cs typeface="Arial"/>
              </a:rPr>
              <a:t> </a:t>
            </a:r>
            <a:r>
              <a:rPr sz="1400" spc="-15" dirty="0">
                <a:latin typeface="Arial"/>
                <a:cs typeface="Arial"/>
              </a:rPr>
              <a:t>60909);</a:t>
            </a:r>
            <a:endParaRPr sz="1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0"/>
              </a:spcBef>
              <a:buClr>
                <a:srgbClr val="00007C"/>
              </a:buClr>
              <a:buFont typeface="Wingdings"/>
              <a:buChar char=""/>
            </a:pPr>
            <a:endParaRPr sz="1750">
              <a:latin typeface="Arial"/>
              <a:cs typeface="Arial"/>
            </a:endParaRPr>
          </a:p>
          <a:p>
            <a:pPr marL="356870" marR="509905" indent="-344805">
              <a:lnSpc>
                <a:spcPts val="1340"/>
              </a:lnSpc>
              <a:spcBef>
                <a:spcPts val="5"/>
              </a:spcBef>
              <a:buClr>
                <a:srgbClr val="00007C"/>
              </a:buClr>
              <a:buSzPct val="75000"/>
              <a:buFont typeface="Wingdings"/>
              <a:buChar char=""/>
              <a:tabLst>
                <a:tab pos="356870" algn="l"/>
                <a:tab pos="357505" algn="l"/>
              </a:tabLst>
            </a:pPr>
            <a:r>
              <a:rPr sz="1400" spc="-5" dirty="0">
                <a:latin typeface="Arial"/>
                <a:cs typeface="Arial"/>
              </a:rPr>
              <a:t>la</a:t>
            </a:r>
            <a:r>
              <a:rPr sz="1400" spc="-30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corriente</a:t>
            </a:r>
            <a:r>
              <a:rPr sz="1400" spc="65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de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cortocircuito,</a:t>
            </a:r>
            <a:r>
              <a:rPr sz="1400" spc="70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al</a:t>
            </a:r>
            <a:r>
              <a:rPr sz="1400" spc="30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producirse</a:t>
            </a:r>
            <a:r>
              <a:rPr sz="1400" spc="45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un</a:t>
            </a:r>
            <a:r>
              <a:rPr sz="1400" spc="20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cortocircuito</a:t>
            </a:r>
            <a:r>
              <a:rPr sz="1400" spc="70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trifásico,</a:t>
            </a:r>
            <a:r>
              <a:rPr sz="1400" spc="2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se</a:t>
            </a:r>
            <a:r>
              <a:rPr sz="1400" spc="20" dirty="0">
                <a:latin typeface="Arial"/>
                <a:cs typeface="Arial"/>
              </a:rPr>
              <a:t> </a:t>
            </a:r>
            <a:r>
              <a:rPr sz="1400" spc="-15" dirty="0">
                <a:latin typeface="Arial"/>
                <a:cs typeface="Arial"/>
              </a:rPr>
              <a:t>supone</a:t>
            </a:r>
            <a:r>
              <a:rPr sz="1400" spc="45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establecida </a:t>
            </a:r>
            <a:r>
              <a:rPr sz="1400" spc="-375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simultáneamente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en</a:t>
            </a:r>
            <a:r>
              <a:rPr sz="1400" spc="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las</a:t>
            </a:r>
            <a:r>
              <a:rPr sz="1400" spc="-10" dirty="0">
                <a:latin typeface="Arial"/>
                <a:cs typeface="Arial"/>
              </a:rPr>
              <a:t> tres</a:t>
            </a:r>
            <a:r>
              <a:rPr sz="1400" spc="15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fases;</a:t>
            </a:r>
            <a:endParaRPr sz="1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0"/>
              </a:spcBef>
              <a:buClr>
                <a:srgbClr val="00007C"/>
              </a:buClr>
              <a:buFont typeface="Wingdings"/>
              <a:buChar char=""/>
            </a:pPr>
            <a:endParaRPr sz="1450">
              <a:latin typeface="Arial"/>
              <a:cs typeface="Arial"/>
            </a:endParaRPr>
          </a:p>
          <a:p>
            <a:pPr marL="356870" indent="-344805">
              <a:lnSpc>
                <a:spcPct val="100000"/>
              </a:lnSpc>
              <a:buClr>
                <a:srgbClr val="00007C"/>
              </a:buClr>
              <a:buSzPct val="75000"/>
              <a:buFont typeface="Wingdings"/>
              <a:buChar char=""/>
              <a:tabLst>
                <a:tab pos="356870" algn="l"/>
                <a:tab pos="357505" algn="l"/>
              </a:tabLst>
            </a:pPr>
            <a:r>
              <a:rPr sz="1400" spc="-15" dirty="0">
                <a:latin typeface="Arial"/>
                <a:cs typeface="Arial"/>
              </a:rPr>
              <a:t>durante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el</a:t>
            </a:r>
            <a:r>
              <a:rPr sz="1400" spc="-5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cortocircuito,</a:t>
            </a:r>
            <a:r>
              <a:rPr sz="1400" spc="60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el</a:t>
            </a:r>
            <a:r>
              <a:rPr sz="1400" spc="20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número</a:t>
            </a:r>
            <a:r>
              <a:rPr sz="1400" spc="10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de</a:t>
            </a:r>
            <a:r>
              <a:rPr sz="1400" spc="10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fases</a:t>
            </a:r>
            <a:r>
              <a:rPr sz="1400" spc="15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afectadas</a:t>
            </a:r>
            <a:r>
              <a:rPr sz="1400" spc="40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no</a:t>
            </a:r>
            <a:r>
              <a:rPr sz="1400" spc="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se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modifica;</a:t>
            </a:r>
            <a:endParaRPr sz="1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0"/>
              </a:spcBef>
              <a:buClr>
                <a:srgbClr val="00007C"/>
              </a:buClr>
              <a:buFont typeface="Wingdings"/>
              <a:buChar char=""/>
            </a:pPr>
            <a:endParaRPr sz="1450">
              <a:latin typeface="Arial"/>
              <a:cs typeface="Arial"/>
            </a:endParaRPr>
          </a:p>
          <a:p>
            <a:pPr marL="356870" indent="-344805">
              <a:lnSpc>
                <a:spcPts val="1515"/>
              </a:lnSpc>
              <a:buClr>
                <a:srgbClr val="00007C"/>
              </a:buClr>
              <a:buSzPct val="75000"/>
              <a:buFont typeface="Wingdings"/>
              <a:buChar char=""/>
              <a:tabLst>
                <a:tab pos="356870" algn="l"/>
                <a:tab pos="357505" algn="l"/>
              </a:tabLst>
            </a:pPr>
            <a:r>
              <a:rPr sz="1400" spc="-15" dirty="0">
                <a:latin typeface="Arial"/>
                <a:cs typeface="Arial"/>
              </a:rPr>
              <a:t>durante</a:t>
            </a:r>
            <a:r>
              <a:rPr sz="1400" spc="10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todo</a:t>
            </a:r>
            <a:r>
              <a:rPr sz="1400" spc="20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el</a:t>
            </a:r>
            <a:r>
              <a:rPr sz="1400" spc="3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tiempo </a:t>
            </a:r>
            <a:r>
              <a:rPr sz="1400" spc="-15" dirty="0">
                <a:latin typeface="Arial"/>
                <a:cs typeface="Arial"/>
              </a:rPr>
              <a:t>del</a:t>
            </a:r>
            <a:r>
              <a:rPr sz="1400" spc="30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cortocircuito,</a:t>
            </a:r>
            <a:r>
              <a:rPr sz="1400" spc="70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tanto</a:t>
            </a:r>
            <a:r>
              <a:rPr sz="1400" spc="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las</a:t>
            </a:r>
            <a:r>
              <a:rPr sz="1400" spc="20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tensiones</a:t>
            </a:r>
            <a:r>
              <a:rPr sz="1400" spc="50" dirty="0">
                <a:latin typeface="Arial"/>
                <a:cs typeface="Arial"/>
              </a:rPr>
              <a:t> </a:t>
            </a:r>
            <a:r>
              <a:rPr sz="1400" spc="-15" dirty="0">
                <a:latin typeface="Arial"/>
                <a:cs typeface="Arial"/>
              </a:rPr>
              <a:t>que</a:t>
            </a:r>
            <a:r>
              <a:rPr sz="1400" spc="20" dirty="0">
                <a:latin typeface="Arial"/>
                <a:cs typeface="Arial"/>
              </a:rPr>
              <a:t> </a:t>
            </a:r>
            <a:r>
              <a:rPr sz="1400" spc="-15" dirty="0">
                <a:latin typeface="Arial"/>
                <a:cs typeface="Arial"/>
              </a:rPr>
              <a:t>han</a:t>
            </a:r>
            <a:r>
              <a:rPr sz="1400" spc="15" dirty="0">
                <a:latin typeface="Arial"/>
                <a:cs typeface="Arial"/>
              </a:rPr>
              <a:t> </a:t>
            </a:r>
            <a:r>
              <a:rPr sz="1400" spc="-15" dirty="0">
                <a:latin typeface="Arial"/>
                <a:cs typeface="Arial"/>
              </a:rPr>
              <a:t>provocado</a:t>
            </a:r>
            <a:r>
              <a:rPr sz="1400" spc="4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la</a:t>
            </a:r>
            <a:r>
              <a:rPr sz="1400" spc="20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circulación</a:t>
            </a:r>
            <a:r>
              <a:rPr sz="1400" spc="45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de</a:t>
            </a:r>
            <a:endParaRPr sz="1400">
              <a:latin typeface="Arial"/>
              <a:cs typeface="Arial"/>
            </a:endParaRPr>
          </a:p>
          <a:p>
            <a:pPr marL="356870">
              <a:lnSpc>
                <a:spcPts val="1515"/>
              </a:lnSpc>
            </a:pPr>
            <a:r>
              <a:rPr sz="1400" spc="-10" dirty="0">
                <a:latin typeface="Arial"/>
                <a:cs typeface="Arial"/>
              </a:rPr>
              <a:t>corriente</a:t>
            </a:r>
            <a:r>
              <a:rPr sz="1400" spc="1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como</a:t>
            </a:r>
            <a:r>
              <a:rPr sz="1400" spc="2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la </a:t>
            </a:r>
            <a:r>
              <a:rPr sz="1400" spc="-10" dirty="0">
                <a:latin typeface="Arial"/>
                <a:cs typeface="Arial"/>
              </a:rPr>
              <a:t>impedancia</a:t>
            </a:r>
            <a:r>
              <a:rPr sz="1400" spc="50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de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cortocircuito</a:t>
            </a:r>
            <a:r>
              <a:rPr sz="1400" spc="65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no</a:t>
            </a:r>
            <a:r>
              <a:rPr sz="1400" spc="20" dirty="0">
                <a:latin typeface="Arial"/>
                <a:cs typeface="Arial"/>
              </a:rPr>
              <a:t> </a:t>
            </a:r>
            <a:r>
              <a:rPr sz="1400" spc="-15" dirty="0">
                <a:latin typeface="Arial"/>
                <a:cs typeface="Arial"/>
              </a:rPr>
              <a:t>varían</a:t>
            </a:r>
            <a:r>
              <a:rPr sz="1400" spc="40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de</a:t>
            </a:r>
            <a:r>
              <a:rPr sz="1400" spc="20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forma</a:t>
            </a:r>
            <a:r>
              <a:rPr sz="1400" spc="20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significativa;</a:t>
            </a:r>
            <a:endParaRPr sz="1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450">
              <a:latin typeface="Arial"/>
              <a:cs typeface="Arial"/>
            </a:endParaRPr>
          </a:p>
          <a:p>
            <a:pPr marL="356870" indent="-344805">
              <a:lnSpc>
                <a:spcPts val="1510"/>
              </a:lnSpc>
              <a:buClr>
                <a:srgbClr val="00007C"/>
              </a:buClr>
              <a:buSzPct val="75000"/>
              <a:buFont typeface="Wingdings"/>
              <a:buChar char=""/>
              <a:tabLst>
                <a:tab pos="356870" algn="l"/>
                <a:tab pos="357505" algn="l"/>
              </a:tabLst>
            </a:pPr>
            <a:r>
              <a:rPr sz="1400" spc="-5" dirty="0">
                <a:latin typeface="Arial"/>
                <a:cs typeface="Arial"/>
              </a:rPr>
              <a:t>los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spc="-15" dirty="0">
                <a:latin typeface="Arial"/>
                <a:cs typeface="Arial"/>
              </a:rPr>
              <a:t>reguladores</a:t>
            </a:r>
            <a:r>
              <a:rPr sz="1400" spc="6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o</a:t>
            </a:r>
            <a:r>
              <a:rPr sz="1400" spc="-10" dirty="0">
                <a:latin typeface="Arial"/>
                <a:cs typeface="Arial"/>
              </a:rPr>
              <a:t> conmutadores</a:t>
            </a:r>
            <a:r>
              <a:rPr sz="1400" spc="45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de</a:t>
            </a:r>
            <a:r>
              <a:rPr sz="1400" spc="10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tomas</a:t>
            </a:r>
            <a:r>
              <a:rPr sz="1400" spc="15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de los</a:t>
            </a:r>
            <a:r>
              <a:rPr sz="1400" spc="20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transformadores</a:t>
            </a:r>
            <a:r>
              <a:rPr sz="1400" spc="6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se</a:t>
            </a:r>
            <a:r>
              <a:rPr sz="1400" spc="10" dirty="0">
                <a:latin typeface="Arial"/>
                <a:cs typeface="Arial"/>
              </a:rPr>
              <a:t> </a:t>
            </a:r>
            <a:r>
              <a:rPr sz="1400" spc="-15" dirty="0">
                <a:latin typeface="Arial"/>
                <a:cs typeface="Arial"/>
              </a:rPr>
              <a:t>suponen</a:t>
            </a:r>
            <a:r>
              <a:rPr sz="1400" spc="35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situados</a:t>
            </a:r>
            <a:r>
              <a:rPr sz="1400" spc="20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en</a:t>
            </a:r>
            <a:endParaRPr sz="1400">
              <a:latin typeface="Arial"/>
              <a:cs typeface="Arial"/>
            </a:endParaRPr>
          </a:p>
          <a:p>
            <a:pPr marL="356870">
              <a:lnSpc>
                <a:spcPts val="1510"/>
              </a:lnSpc>
            </a:pPr>
            <a:r>
              <a:rPr sz="1400" spc="-10" dirty="0">
                <a:latin typeface="Arial"/>
                <a:cs typeface="Arial"/>
              </a:rPr>
              <a:t>posición</a:t>
            </a:r>
            <a:r>
              <a:rPr sz="1400" spc="-5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intermedia;</a:t>
            </a:r>
            <a:endParaRPr sz="1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450">
              <a:latin typeface="Arial"/>
              <a:cs typeface="Arial"/>
            </a:endParaRPr>
          </a:p>
          <a:p>
            <a:pPr marL="356870" indent="-344805">
              <a:lnSpc>
                <a:spcPct val="100000"/>
              </a:lnSpc>
              <a:buClr>
                <a:srgbClr val="00007C"/>
              </a:buClr>
              <a:buSzPct val="75000"/>
              <a:buFont typeface="Wingdings"/>
              <a:buChar char=""/>
              <a:tabLst>
                <a:tab pos="356870" algn="l"/>
                <a:tab pos="357505" algn="l"/>
              </a:tabLst>
            </a:pPr>
            <a:r>
              <a:rPr sz="1400" spc="-10" dirty="0">
                <a:latin typeface="Arial"/>
                <a:cs typeface="Arial"/>
              </a:rPr>
              <a:t>no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se</a:t>
            </a:r>
            <a:r>
              <a:rPr sz="1400" spc="-20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tienen</a:t>
            </a:r>
            <a:r>
              <a:rPr sz="1400" spc="35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en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cuenta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las</a:t>
            </a:r>
            <a:r>
              <a:rPr sz="1400" spc="10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resistencias</a:t>
            </a:r>
            <a:r>
              <a:rPr sz="1400" spc="30" dirty="0">
                <a:latin typeface="Arial"/>
                <a:cs typeface="Arial"/>
              </a:rPr>
              <a:t> </a:t>
            </a:r>
            <a:r>
              <a:rPr sz="1400" spc="-15" dirty="0">
                <a:latin typeface="Arial"/>
                <a:cs typeface="Arial"/>
              </a:rPr>
              <a:t>del</a:t>
            </a:r>
            <a:r>
              <a:rPr sz="1400" spc="20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arco;</a:t>
            </a:r>
            <a:endParaRPr sz="1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5"/>
              </a:spcBef>
              <a:buClr>
                <a:srgbClr val="00007C"/>
              </a:buClr>
              <a:buFont typeface="Wingdings"/>
              <a:buChar char=""/>
            </a:pPr>
            <a:endParaRPr sz="1450">
              <a:latin typeface="Arial"/>
              <a:cs typeface="Arial"/>
            </a:endParaRPr>
          </a:p>
          <a:p>
            <a:pPr marL="356870" indent="-344805">
              <a:lnSpc>
                <a:spcPct val="100000"/>
              </a:lnSpc>
              <a:buClr>
                <a:srgbClr val="00007C"/>
              </a:buClr>
              <a:buSzPct val="75000"/>
              <a:buFont typeface="Wingdings"/>
              <a:buChar char=""/>
              <a:tabLst>
                <a:tab pos="356870" algn="l"/>
                <a:tab pos="357505" algn="l"/>
              </a:tabLst>
            </a:pPr>
            <a:r>
              <a:rPr sz="1400" spc="-5" dirty="0">
                <a:latin typeface="Arial"/>
                <a:cs typeface="Arial"/>
              </a:rPr>
              <a:t>se</a:t>
            </a:r>
            <a:r>
              <a:rPr sz="1400" spc="-20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desprecian</a:t>
            </a:r>
            <a:r>
              <a:rPr sz="1400" spc="25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todas</a:t>
            </a:r>
            <a:r>
              <a:rPr sz="1400" spc="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las</a:t>
            </a:r>
            <a:r>
              <a:rPr sz="1400" spc="10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capacidades</a:t>
            </a:r>
            <a:r>
              <a:rPr sz="1400" spc="55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de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las</a:t>
            </a:r>
            <a:r>
              <a:rPr sz="1400" spc="-15" dirty="0">
                <a:latin typeface="Arial"/>
                <a:cs typeface="Arial"/>
              </a:rPr>
              <a:t> líneas;</a:t>
            </a:r>
            <a:endParaRPr sz="1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0"/>
              </a:spcBef>
              <a:buClr>
                <a:srgbClr val="00007C"/>
              </a:buClr>
              <a:buFont typeface="Wingdings"/>
              <a:buChar char=""/>
            </a:pPr>
            <a:endParaRPr sz="1450">
              <a:latin typeface="Arial"/>
              <a:cs typeface="Arial"/>
            </a:endParaRPr>
          </a:p>
          <a:p>
            <a:pPr marL="356870" indent="-344805">
              <a:lnSpc>
                <a:spcPct val="100000"/>
              </a:lnSpc>
              <a:buClr>
                <a:srgbClr val="00007C"/>
              </a:buClr>
              <a:buSzPct val="75000"/>
              <a:buFont typeface="Wingdings"/>
              <a:buChar char=""/>
              <a:tabLst>
                <a:tab pos="356870" algn="l"/>
                <a:tab pos="357505" algn="l"/>
              </a:tabLst>
            </a:pPr>
            <a:r>
              <a:rPr sz="1400" spc="-5" dirty="0">
                <a:latin typeface="Arial"/>
                <a:cs typeface="Arial"/>
              </a:rPr>
              <a:t>se</a:t>
            </a:r>
            <a:r>
              <a:rPr sz="1400" spc="-20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desprecian</a:t>
            </a:r>
            <a:r>
              <a:rPr sz="1400" spc="2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las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corrientes</a:t>
            </a:r>
            <a:r>
              <a:rPr sz="1400" spc="35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de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15" dirty="0">
                <a:latin typeface="Arial"/>
                <a:cs typeface="Arial"/>
              </a:rPr>
              <a:t>carga;</a:t>
            </a:r>
            <a:endParaRPr sz="1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5"/>
              </a:spcBef>
              <a:buClr>
                <a:srgbClr val="00007C"/>
              </a:buClr>
              <a:buFont typeface="Wingdings"/>
              <a:buChar char=""/>
            </a:pPr>
            <a:endParaRPr sz="1450">
              <a:latin typeface="Arial"/>
              <a:cs typeface="Arial"/>
            </a:endParaRPr>
          </a:p>
          <a:p>
            <a:pPr marL="356870" indent="-344805">
              <a:lnSpc>
                <a:spcPct val="100000"/>
              </a:lnSpc>
              <a:buClr>
                <a:srgbClr val="00007C"/>
              </a:buClr>
              <a:buSzPct val="75000"/>
              <a:buFont typeface="Wingdings"/>
              <a:buChar char=""/>
              <a:tabLst>
                <a:tab pos="356870" algn="l"/>
                <a:tab pos="357505" algn="l"/>
              </a:tabLst>
            </a:pPr>
            <a:r>
              <a:rPr sz="1400" spc="-5" dirty="0">
                <a:latin typeface="Arial"/>
                <a:cs typeface="Arial"/>
              </a:rPr>
              <a:t>se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tienen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en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cuenta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todas</a:t>
            </a:r>
            <a:r>
              <a:rPr sz="1400" spc="3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las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impedancias</a:t>
            </a:r>
            <a:r>
              <a:rPr sz="1400" spc="30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homopolares.</a:t>
            </a:r>
            <a:endParaRPr sz="1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10844" y="801446"/>
            <a:ext cx="6512559" cy="6692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/>
              <a:t>Método</a:t>
            </a:r>
            <a:r>
              <a:rPr spc="-75" dirty="0"/>
              <a:t> </a:t>
            </a:r>
            <a:r>
              <a:rPr dirty="0"/>
              <a:t>de</a:t>
            </a:r>
            <a:r>
              <a:rPr spc="-10" dirty="0"/>
              <a:t> </a:t>
            </a:r>
            <a:r>
              <a:rPr dirty="0"/>
              <a:t>las</a:t>
            </a:r>
            <a:r>
              <a:rPr spc="-25" dirty="0"/>
              <a:t> </a:t>
            </a:r>
            <a:r>
              <a:rPr dirty="0"/>
              <a:t>impedancias</a:t>
            </a:r>
            <a:r>
              <a:rPr spc="-55" dirty="0"/>
              <a:t> </a:t>
            </a:r>
            <a:r>
              <a:rPr dirty="0"/>
              <a:t>(Norma</a:t>
            </a:r>
            <a:r>
              <a:rPr spc="-5" dirty="0"/>
              <a:t> </a:t>
            </a:r>
            <a:r>
              <a:rPr dirty="0"/>
              <a:t>IEC</a:t>
            </a:r>
            <a:r>
              <a:rPr spc="-35" dirty="0"/>
              <a:t> </a:t>
            </a:r>
            <a:r>
              <a:rPr dirty="0"/>
              <a:t>60364)</a:t>
            </a:r>
          </a:p>
          <a:p>
            <a:pPr marL="38100">
              <a:lnSpc>
                <a:spcPct val="100000"/>
              </a:lnSpc>
              <a:spcBef>
                <a:spcPts val="25"/>
              </a:spcBef>
            </a:pPr>
            <a:r>
              <a:rPr sz="1800" spc="-5" dirty="0"/>
              <a:t>I</a:t>
            </a:r>
            <a:r>
              <a:rPr sz="1800" spc="-7" baseline="-20833" dirty="0"/>
              <a:t>CC</a:t>
            </a:r>
            <a:r>
              <a:rPr sz="1800" spc="217" baseline="-20833" dirty="0"/>
              <a:t> </a:t>
            </a:r>
            <a:r>
              <a:rPr sz="1800" dirty="0"/>
              <a:t>según</a:t>
            </a:r>
            <a:r>
              <a:rPr sz="1800" spc="-35" dirty="0"/>
              <a:t> </a:t>
            </a:r>
            <a:r>
              <a:rPr sz="1800" dirty="0"/>
              <a:t>diferentes</a:t>
            </a:r>
            <a:r>
              <a:rPr sz="1800" spc="-55" dirty="0"/>
              <a:t> </a:t>
            </a:r>
            <a:r>
              <a:rPr sz="1800" dirty="0"/>
              <a:t>tipos</a:t>
            </a:r>
            <a:r>
              <a:rPr sz="1800" spc="-25" dirty="0"/>
              <a:t> </a:t>
            </a:r>
            <a:r>
              <a:rPr sz="1800" dirty="0"/>
              <a:t>de</a:t>
            </a:r>
            <a:r>
              <a:rPr sz="1800" spc="-10" dirty="0"/>
              <a:t> </a:t>
            </a:r>
            <a:r>
              <a:rPr sz="1800" dirty="0"/>
              <a:t>cortocircuito</a:t>
            </a:r>
            <a:endParaRPr sz="1800"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939557" y="1595562"/>
            <a:ext cx="3913695" cy="4449576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1098905" y="1800809"/>
            <a:ext cx="2223135" cy="170942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10"/>
              </a:spcBef>
            </a:pPr>
            <a:r>
              <a:rPr sz="1600" dirty="0">
                <a:latin typeface="Arial"/>
                <a:cs typeface="Arial"/>
              </a:rPr>
              <a:t>Cortocircuito</a:t>
            </a:r>
            <a:r>
              <a:rPr sz="1600" spc="-90" dirty="0">
                <a:latin typeface="Arial"/>
                <a:cs typeface="Arial"/>
              </a:rPr>
              <a:t> </a:t>
            </a:r>
            <a:r>
              <a:rPr sz="1600" spc="5" dirty="0">
                <a:latin typeface="Arial"/>
                <a:cs typeface="Arial"/>
              </a:rPr>
              <a:t>trifásico</a:t>
            </a:r>
            <a:endParaRPr sz="1600">
              <a:latin typeface="Arial"/>
              <a:cs typeface="Arial"/>
            </a:endParaRPr>
          </a:p>
          <a:p>
            <a:pPr marL="12065" marR="5080" algn="ctr">
              <a:lnSpc>
                <a:spcPct val="100000"/>
              </a:lnSpc>
              <a:spcBef>
                <a:spcPts val="5"/>
              </a:spcBef>
            </a:pPr>
            <a:r>
              <a:rPr sz="1400" spc="-10" dirty="0">
                <a:latin typeface="Arial"/>
                <a:cs typeface="Arial"/>
              </a:rPr>
              <a:t>(el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defecto</a:t>
            </a:r>
            <a:r>
              <a:rPr sz="1400" spc="20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corresponde</a:t>
            </a:r>
            <a:r>
              <a:rPr sz="1400" spc="5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a</a:t>
            </a:r>
            <a:r>
              <a:rPr sz="1400" spc="-2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la </a:t>
            </a:r>
            <a:r>
              <a:rPr sz="1400" spc="-375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unión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de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las</a:t>
            </a:r>
            <a:r>
              <a:rPr sz="1400" spc="1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3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fases)</a:t>
            </a:r>
            <a:endParaRPr sz="14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5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500">
              <a:latin typeface="Arial"/>
              <a:cs typeface="Arial"/>
            </a:endParaRPr>
          </a:p>
          <a:p>
            <a:pPr marL="132080" algn="ctr">
              <a:lnSpc>
                <a:spcPct val="100000"/>
              </a:lnSpc>
              <a:spcBef>
                <a:spcPts val="905"/>
              </a:spcBef>
            </a:pPr>
            <a:r>
              <a:rPr sz="1600" dirty="0">
                <a:latin typeface="Arial"/>
                <a:cs typeface="Arial"/>
              </a:rPr>
              <a:t>Cortocircuito</a:t>
            </a:r>
            <a:r>
              <a:rPr sz="1600" spc="-9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bifásico</a:t>
            </a:r>
            <a:endParaRPr sz="1600">
              <a:latin typeface="Arial"/>
              <a:cs typeface="Arial"/>
            </a:endParaRPr>
          </a:p>
          <a:p>
            <a:pPr marL="137160" algn="ctr">
              <a:lnSpc>
                <a:spcPct val="100000"/>
              </a:lnSpc>
              <a:spcBef>
                <a:spcPts val="10"/>
              </a:spcBef>
            </a:pPr>
            <a:r>
              <a:rPr sz="1400" spc="-10" dirty="0">
                <a:latin typeface="Arial"/>
                <a:cs typeface="Arial"/>
              </a:rPr>
              <a:t>(defecto </a:t>
            </a:r>
            <a:r>
              <a:rPr sz="1400" spc="-15" dirty="0">
                <a:latin typeface="Arial"/>
                <a:cs typeface="Arial"/>
              </a:rPr>
              <a:t>entre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2 </a:t>
            </a:r>
            <a:r>
              <a:rPr sz="1400" spc="-10" dirty="0">
                <a:latin typeface="Arial"/>
                <a:cs typeface="Arial"/>
              </a:rPr>
              <a:t>fases)</a:t>
            </a:r>
            <a:endParaRPr sz="1400">
              <a:latin typeface="Arial"/>
              <a:cs typeface="Arial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2794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220"/>
              </a:spcBef>
            </a:pPr>
            <a:r>
              <a:rPr dirty="0"/>
              <a:t>10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1071168" y="4105402"/>
            <a:ext cx="2267585" cy="177990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105"/>
              </a:spcBef>
            </a:pPr>
            <a:r>
              <a:rPr sz="1600" dirty="0">
                <a:latin typeface="Arial"/>
                <a:cs typeface="Arial"/>
              </a:rPr>
              <a:t>Cortocircuito</a:t>
            </a:r>
            <a:r>
              <a:rPr sz="1600" spc="-11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monofásico </a:t>
            </a:r>
            <a:r>
              <a:rPr sz="1600" spc="-425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(defecto</a:t>
            </a:r>
            <a:r>
              <a:rPr sz="1400" spc="-5" dirty="0">
                <a:latin typeface="Arial"/>
                <a:cs typeface="Arial"/>
              </a:rPr>
              <a:t> </a:t>
            </a:r>
            <a:r>
              <a:rPr sz="1400" spc="-15" dirty="0">
                <a:latin typeface="Arial"/>
                <a:cs typeface="Arial"/>
              </a:rPr>
              <a:t>entre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15" dirty="0">
                <a:latin typeface="Arial"/>
                <a:cs typeface="Arial"/>
              </a:rPr>
              <a:t>una</a:t>
            </a:r>
            <a:r>
              <a:rPr sz="1400" spc="30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fase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y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el </a:t>
            </a:r>
            <a:r>
              <a:rPr sz="1400" spc="-5" dirty="0">
                <a:latin typeface="Arial"/>
                <a:cs typeface="Arial"/>
              </a:rPr>
              <a:t> </a:t>
            </a:r>
            <a:r>
              <a:rPr sz="1400" spc="-15" dirty="0">
                <a:latin typeface="Arial"/>
                <a:cs typeface="Arial"/>
              </a:rPr>
              <a:t>neutro)</a:t>
            </a:r>
            <a:endParaRPr sz="14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5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300">
              <a:latin typeface="Arial"/>
              <a:cs typeface="Arial"/>
            </a:endParaRPr>
          </a:p>
          <a:p>
            <a:pPr marL="158750" marR="143510" indent="-3810" algn="ctr">
              <a:lnSpc>
                <a:spcPct val="100000"/>
              </a:lnSpc>
            </a:pPr>
            <a:r>
              <a:rPr sz="1600" dirty="0">
                <a:latin typeface="Arial"/>
                <a:cs typeface="Arial"/>
              </a:rPr>
              <a:t>Cortocircuito </a:t>
            </a:r>
            <a:r>
              <a:rPr sz="1600" spc="5" dirty="0">
                <a:latin typeface="Arial"/>
                <a:cs typeface="Arial"/>
              </a:rPr>
              <a:t>a </a:t>
            </a:r>
            <a:r>
              <a:rPr sz="1600" dirty="0">
                <a:latin typeface="Arial"/>
                <a:cs typeface="Arial"/>
              </a:rPr>
              <a:t>tierra </a:t>
            </a:r>
            <a:r>
              <a:rPr sz="1600" spc="5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(defecto</a:t>
            </a:r>
            <a:r>
              <a:rPr sz="1400" spc="-5" dirty="0">
                <a:latin typeface="Arial"/>
                <a:cs typeface="Arial"/>
              </a:rPr>
              <a:t> </a:t>
            </a:r>
            <a:r>
              <a:rPr sz="1400" spc="-15" dirty="0">
                <a:latin typeface="Arial"/>
                <a:cs typeface="Arial"/>
              </a:rPr>
              <a:t>entre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15" dirty="0">
                <a:latin typeface="Arial"/>
                <a:cs typeface="Arial"/>
              </a:rPr>
              <a:t>una</a:t>
            </a:r>
            <a:r>
              <a:rPr sz="1400" spc="25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fase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y </a:t>
            </a:r>
            <a:r>
              <a:rPr sz="1400" spc="-375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tierra)</a:t>
            </a:r>
            <a:endParaRPr sz="1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6244" y="801446"/>
            <a:ext cx="4107179" cy="6692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Método</a:t>
            </a:r>
            <a:r>
              <a:rPr spc="-85" dirty="0"/>
              <a:t> </a:t>
            </a:r>
            <a:r>
              <a:rPr dirty="0"/>
              <a:t>de</a:t>
            </a:r>
            <a:r>
              <a:rPr spc="-15" dirty="0"/>
              <a:t> </a:t>
            </a:r>
            <a:r>
              <a:rPr dirty="0"/>
              <a:t>las</a:t>
            </a:r>
            <a:r>
              <a:rPr spc="-35" dirty="0"/>
              <a:t> </a:t>
            </a:r>
            <a:r>
              <a:rPr dirty="0"/>
              <a:t>impedancias</a:t>
            </a:r>
          </a:p>
          <a:p>
            <a:pPr marL="12700">
              <a:lnSpc>
                <a:spcPct val="100000"/>
              </a:lnSpc>
              <a:spcBef>
                <a:spcPts val="25"/>
              </a:spcBef>
            </a:pPr>
            <a:r>
              <a:rPr sz="1800" dirty="0"/>
              <a:t>Determinación</a:t>
            </a:r>
            <a:r>
              <a:rPr sz="1800" spc="-114" dirty="0"/>
              <a:t> </a:t>
            </a:r>
            <a:r>
              <a:rPr sz="1800" dirty="0"/>
              <a:t>de</a:t>
            </a:r>
            <a:r>
              <a:rPr sz="1800" spc="-20" dirty="0"/>
              <a:t> </a:t>
            </a:r>
            <a:r>
              <a:rPr sz="1800" spc="5" dirty="0"/>
              <a:t>impedancias</a:t>
            </a:r>
            <a:r>
              <a:rPr sz="1800" spc="-90" dirty="0"/>
              <a:t> </a:t>
            </a:r>
            <a:r>
              <a:rPr sz="1800" dirty="0"/>
              <a:t>de</a:t>
            </a:r>
            <a:r>
              <a:rPr sz="1800" spc="-20" dirty="0"/>
              <a:t> </a:t>
            </a:r>
            <a:r>
              <a:rPr sz="1800" dirty="0"/>
              <a:t>la</a:t>
            </a:r>
            <a:r>
              <a:rPr sz="1800" spc="-25" dirty="0"/>
              <a:t> </a:t>
            </a:r>
            <a:r>
              <a:rPr sz="1800" dirty="0"/>
              <a:t>red</a:t>
            </a:r>
            <a:endParaRPr sz="1800"/>
          </a:p>
        </p:txBody>
      </p:sp>
      <p:sp>
        <p:nvSpPr>
          <p:cNvPr id="3" name="object 3"/>
          <p:cNvSpPr txBox="1"/>
          <p:nvPr/>
        </p:nvSpPr>
        <p:spPr>
          <a:xfrm>
            <a:off x="993444" y="5936386"/>
            <a:ext cx="1781810" cy="27114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1600" spc="-20" dirty="0">
                <a:latin typeface="Arial"/>
                <a:cs typeface="Arial"/>
              </a:rPr>
              <a:t>Xa </a:t>
            </a:r>
            <a:r>
              <a:rPr sz="1600" spc="5" dirty="0">
                <a:latin typeface="Arial"/>
                <a:cs typeface="Arial"/>
              </a:rPr>
              <a:t>=</a:t>
            </a:r>
            <a:r>
              <a:rPr sz="1600" spc="-2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0.980</a:t>
            </a:r>
            <a:r>
              <a:rPr sz="1600" spc="-4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Za~=Za</a:t>
            </a:r>
            <a:endParaRPr sz="16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715764" y="2009013"/>
            <a:ext cx="2701290" cy="12395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69570" indent="-344805">
              <a:lnSpc>
                <a:spcPct val="100000"/>
              </a:lnSpc>
              <a:spcBef>
                <a:spcPts val="100"/>
              </a:spcBef>
              <a:buClr>
                <a:srgbClr val="00007C"/>
              </a:buClr>
              <a:buSzPct val="75000"/>
              <a:buFont typeface="Wingdings"/>
              <a:buChar char=""/>
              <a:tabLst>
                <a:tab pos="369570" algn="l"/>
                <a:tab pos="370205" algn="l"/>
              </a:tabLst>
            </a:pPr>
            <a:r>
              <a:rPr sz="1800" dirty="0">
                <a:latin typeface="Arial"/>
                <a:cs typeface="Arial"/>
              </a:rPr>
              <a:t>Impedancia</a:t>
            </a:r>
            <a:r>
              <a:rPr sz="1800" spc="-12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interna</a:t>
            </a:r>
            <a:r>
              <a:rPr sz="1800" spc="-5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del</a:t>
            </a:r>
            <a:endParaRPr sz="1800">
              <a:latin typeface="Arial"/>
              <a:cs typeface="Arial"/>
            </a:endParaRPr>
          </a:p>
          <a:p>
            <a:pPr marL="369570">
              <a:lnSpc>
                <a:spcPct val="100000"/>
              </a:lnSpc>
            </a:pPr>
            <a:r>
              <a:rPr sz="1800" dirty="0">
                <a:latin typeface="Arial"/>
                <a:cs typeface="Arial"/>
              </a:rPr>
              <a:t>transformador</a:t>
            </a:r>
            <a:endParaRPr sz="1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2350">
              <a:latin typeface="Arial"/>
              <a:cs typeface="Arial"/>
            </a:endParaRPr>
          </a:p>
          <a:p>
            <a:pPr marR="494030" algn="r">
              <a:lnSpc>
                <a:spcPct val="100000"/>
              </a:lnSpc>
            </a:pPr>
            <a:r>
              <a:rPr sz="3150" spc="135" baseline="-25132" dirty="0">
                <a:latin typeface="Times New Roman"/>
                <a:cs typeface="Times New Roman"/>
              </a:rPr>
              <a:t>U</a:t>
            </a:r>
            <a:r>
              <a:rPr sz="1250" spc="90" dirty="0">
                <a:latin typeface="Times New Roman"/>
                <a:cs typeface="Times New Roman"/>
              </a:rPr>
              <a:t>2</a:t>
            </a:r>
            <a:endParaRPr sz="125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185917" y="4259326"/>
            <a:ext cx="2917190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Arial"/>
                <a:cs typeface="Arial"/>
              </a:rPr>
              <a:t>Gralmente</a:t>
            </a:r>
            <a:r>
              <a:rPr sz="1800" spc="-80" dirty="0">
                <a:latin typeface="Arial"/>
                <a:cs typeface="Arial"/>
              </a:rPr>
              <a:t> </a:t>
            </a:r>
            <a:r>
              <a:rPr sz="1800" spc="-10" dirty="0">
                <a:latin typeface="Arial"/>
                <a:cs typeface="Arial"/>
              </a:rPr>
              <a:t>RT&lt;&lt;XT,</a:t>
            </a:r>
            <a:r>
              <a:rPr sz="1800" spc="2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pero</a:t>
            </a:r>
            <a:r>
              <a:rPr sz="1800" spc="-3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en</a:t>
            </a:r>
            <a:endParaRPr sz="1800">
              <a:latin typeface="Arial"/>
              <a:cs typeface="Arial"/>
            </a:endParaRPr>
          </a:p>
          <a:p>
            <a:pPr marL="299085">
              <a:lnSpc>
                <a:spcPct val="100000"/>
              </a:lnSpc>
            </a:pPr>
            <a:r>
              <a:rPr sz="1800" spc="5" dirty="0">
                <a:latin typeface="Arial"/>
                <a:cs typeface="Arial"/>
              </a:rPr>
              <a:t>pequeñas</a:t>
            </a:r>
            <a:r>
              <a:rPr sz="1800" spc="-125" dirty="0">
                <a:latin typeface="Arial"/>
                <a:cs typeface="Arial"/>
              </a:rPr>
              <a:t> </a:t>
            </a:r>
            <a:r>
              <a:rPr sz="1800" spc="5" dirty="0">
                <a:latin typeface="Arial"/>
                <a:cs typeface="Arial"/>
              </a:rPr>
              <a:t>potencias</a:t>
            </a:r>
            <a:endParaRPr sz="1800">
              <a:latin typeface="Arial"/>
              <a:cs typeface="Arial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1787967" y="4476595"/>
            <a:ext cx="1016635" cy="269240"/>
            <a:chOff x="1787967" y="4476595"/>
            <a:chExt cx="1016635" cy="269240"/>
          </a:xfrm>
        </p:grpSpPr>
        <p:sp>
          <p:nvSpPr>
            <p:cNvPr id="7" name="object 7"/>
            <p:cNvSpPr/>
            <p:nvPr/>
          </p:nvSpPr>
          <p:spPr>
            <a:xfrm>
              <a:off x="1792658" y="4643737"/>
              <a:ext cx="28575" cy="17145"/>
            </a:xfrm>
            <a:custGeom>
              <a:avLst/>
              <a:gdLst/>
              <a:ahLst/>
              <a:cxnLst/>
              <a:rect l="l" t="t" r="r" b="b"/>
              <a:pathLst>
                <a:path w="28575" h="17145">
                  <a:moveTo>
                    <a:pt x="0" y="16518"/>
                  </a:moveTo>
                  <a:lnTo>
                    <a:pt x="28236" y="0"/>
                  </a:lnTo>
                </a:path>
              </a:pathLst>
            </a:custGeom>
            <a:ln w="938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1820894" y="4648658"/>
              <a:ext cx="41910" cy="87630"/>
            </a:xfrm>
            <a:custGeom>
              <a:avLst/>
              <a:gdLst/>
              <a:ahLst/>
              <a:cxnLst/>
              <a:rect l="l" t="t" r="r" b="b"/>
              <a:pathLst>
                <a:path w="41910" h="87629">
                  <a:moveTo>
                    <a:pt x="0" y="0"/>
                  </a:moveTo>
                  <a:lnTo>
                    <a:pt x="41683" y="87456"/>
                  </a:lnTo>
                </a:path>
              </a:pathLst>
            </a:custGeom>
            <a:ln w="1880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1867061" y="4481300"/>
              <a:ext cx="937260" cy="255270"/>
            </a:xfrm>
            <a:custGeom>
              <a:avLst/>
              <a:gdLst/>
              <a:ahLst/>
              <a:cxnLst/>
              <a:rect l="l" t="t" r="r" b="b"/>
              <a:pathLst>
                <a:path w="937260" h="255270">
                  <a:moveTo>
                    <a:pt x="0" y="254813"/>
                  </a:moveTo>
                  <a:lnTo>
                    <a:pt x="54672" y="0"/>
                  </a:lnTo>
                </a:path>
                <a:path w="937260" h="255270">
                  <a:moveTo>
                    <a:pt x="54672" y="0"/>
                  </a:moveTo>
                  <a:lnTo>
                    <a:pt x="937126" y="0"/>
                  </a:lnTo>
                </a:path>
              </a:pathLst>
            </a:custGeom>
            <a:ln w="939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/>
          <p:nvPr/>
        </p:nvSpPr>
        <p:spPr>
          <a:xfrm>
            <a:off x="1296085" y="5189090"/>
            <a:ext cx="295910" cy="0"/>
          </a:xfrm>
          <a:custGeom>
            <a:avLst/>
            <a:gdLst/>
            <a:ahLst/>
            <a:cxnLst/>
            <a:rect l="l" t="t" r="r" b="b"/>
            <a:pathLst>
              <a:path w="295909">
                <a:moveTo>
                  <a:pt x="0" y="0"/>
                </a:moveTo>
                <a:lnTo>
                  <a:pt x="295355" y="0"/>
                </a:lnTo>
              </a:path>
            </a:pathLst>
          </a:custGeom>
          <a:ln w="937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2318364" y="5189090"/>
            <a:ext cx="285115" cy="0"/>
          </a:xfrm>
          <a:custGeom>
            <a:avLst/>
            <a:gdLst/>
            <a:ahLst/>
            <a:cxnLst/>
            <a:rect l="l" t="t" r="r" b="b"/>
            <a:pathLst>
              <a:path w="285114">
                <a:moveTo>
                  <a:pt x="0" y="0"/>
                </a:moveTo>
                <a:lnTo>
                  <a:pt x="284586" y="0"/>
                </a:lnTo>
              </a:path>
            </a:pathLst>
          </a:custGeom>
          <a:ln w="937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2" name="object 12"/>
          <p:cNvGrpSpPr/>
          <p:nvPr/>
        </p:nvGrpSpPr>
        <p:grpSpPr>
          <a:xfrm>
            <a:off x="1825169" y="4887608"/>
            <a:ext cx="796925" cy="554355"/>
            <a:chOff x="1825169" y="4887608"/>
            <a:chExt cx="796925" cy="554355"/>
          </a:xfrm>
        </p:grpSpPr>
        <p:sp>
          <p:nvSpPr>
            <p:cNvPr id="13" name="object 13"/>
            <p:cNvSpPr/>
            <p:nvPr/>
          </p:nvSpPr>
          <p:spPr>
            <a:xfrm>
              <a:off x="1829860" y="5227907"/>
              <a:ext cx="28575" cy="16510"/>
            </a:xfrm>
            <a:custGeom>
              <a:avLst/>
              <a:gdLst/>
              <a:ahLst/>
              <a:cxnLst/>
              <a:rect l="l" t="t" r="r" b="b"/>
              <a:pathLst>
                <a:path w="28575" h="16510">
                  <a:moveTo>
                    <a:pt x="0" y="16060"/>
                  </a:moveTo>
                  <a:lnTo>
                    <a:pt x="28236" y="0"/>
                  </a:lnTo>
                </a:path>
              </a:pathLst>
            </a:custGeom>
            <a:ln w="938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1858096" y="5232370"/>
              <a:ext cx="41910" cy="200025"/>
            </a:xfrm>
            <a:custGeom>
              <a:avLst/>
              <a:gdLst/>
              <a:ahLst/>
              <a:cxnLst/>
              <a:rect l="l" t="t" r="r" b="b"/>
              <a:pathLst>
                <a:path w="41910" h="200025">
                  <a:moveTo>
                    <a:pt x="0" y="0"/>
                  </a:moveTo>
                  <a:lnTo>
                    <a:pt x="41683" y="199929"/>
                  </a:lnTo>
                </a:path>
              </a:pathLst>
            </a:custGeom>
            <a:ln w="1881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1904262" y="4892313"/>
              <a:ext cx="717550" cy="540385"/>
            </a:xfrm>
            <a:custGeom>
              <a:avLst/>
              <a:gdLst/>
              <a:ahLst/>
              <a:cxnLst/>
              <a:rect l="l" t="t" r="r" b="b"/>
              <a:pathLst>
                <a:path w="717550" h="540385">
                  <a:moveTo>
                    <a:pt x="0" y="539985"/>
                  </a:moveTo>
                  <a:lnTo>
                    <a:pt x="54672" y="0"/>
                  </a:lnTo>
                </a:path>
                <a:path w="717550" h="540385">
                  <a:moveTo>
                    <a:pt x="54672" y="0"/>
                  </a:moveTo>
                  <a:lnTo>
                    <a:pt x="717518" y="0"/>
                  </a:lnTo>
                </a:path>
              </a:pathLst>
            </a:custGeom>
            <a:ln w="939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6" name="object 16"/>
          <p:cNvSpPr txBox="1"/>
          <p:nvPr/>
        </p:nvSpPr>
        <p:spPr>
          <a:xfrm>
            <a:off x="2331207" y="5183087"/>
            <a:ext cx="285750" cy="29400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1750" spc="95" dirty="0">
                <a:latin typeface="Times New Roman"/>
                <a:cs typeface="Times New Roman"/>
              </a:rPr>
              <a:t>Za</a:t>
            </a:r>
            <a:endParaRPr sz="1750">
              <a:latin typeface="Times New Roman"/>
              <a:cs typeface="Times New Roman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1910517" y="5009051"/>
            <a:ext cx="914400" cy="29400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10"/>
              </a:spcBef>
            </a:pPr>
            <a:r>
              <a:rPr sz="1750" spc="135" dirty="0">
                <a:latin typeface="Times New Roman"/>
                <a:cs typeface="Times New Roman"/>
              </a:rPr>
              <a:t>1</a:t>
            </a:r>
            <a:r>
              <a:rPr sz="1750" spc="5" dirty="0">
                <a:latin typeface="Symbol"/>
                <a:cs typeface="Symbol"/>
              </a:rPr>
              <a:t></a:t>
            </a:r>
            <a:r>
              <a:rPr sz="1750" spc="-175" dirty="0">
                <a:latin typeface="Times New Roman"/>
                <a:cs typeface="Times New Roman"/>
              </a:rPr>
              <a:t> </a:t>
            </a:r>
            <a:r>
              <a:rPr sz="1750" spc="5" dirty="0">
                <a:latin typeface="Times New Roman"/>
                <a:cs typeface="Times New Roman"/>
              </a:rPr>
              <a:t>(</a:t>
            </a:r>
            <a:r>
              <a:rPr sz="1750" spc="-250" dirty="0">
                <a:latin typeface="Times New Roman"/>
                <a:cs typeface="Times New Roman"/>
              </a:rPr>
              <a:t> </a:t>
            </a:r>
            <a:r>
              <a:rPr sz="2625" baseline="34920" dirty="0">
                <a:latin typeface="Times New Roman"/>
                <a:cs typeface="Times New Roman"/>
              </a:rPr>
              <a:t>R</a:t>
            </a:r>
            <a:r>
              <a:rPr sz="2625" spc="7" baseline="34920" dirty="0">
                <a:latin typeface="Times New Roman"/>
                <a:cs typeface="Times New Roman"/>
              </a:rPr>
              <a:t>a</a:t>
            </a:r>
            <a:r>
              <a:rPr sz="2625" spc="-60" baseline="34920" dirty="0">
                <a:latin typeface="Times New Roman"/>
                <a:cs typeface="Times New Roman"/>
              </a:rPr>
              <a:t> </a:t>
            </a:r>
            <a:r>
              <a:rPr sz="1750" spc="114" dirty="0">
                <a:latin typeface="Times New Roman"/>
                <a:cs typeface="Times New Roman"/>
              </a:rPr>
              <a:t>)</a:t>
            </a:r>
            <a:r>
              <a:rPr sz="1500" spc="22" baseline="44444" dirty="0">
                <a:latin typeface="Times New Roman"/>
                <a:cs typeface="Times New Roman"/>
              </a:rPr>
              <a:t>2</a:t>
            </a:r>
            <a:endParaRPr sz="1500" baseline="44444">
              <a:latin typeface="Times New Roman"/>
              <a:cs typeface="Times New Roman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1314298" y="5183087"/>
            <a:ext cx="285750" cy="29400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1750" spc="95" dirty="0">
                <a:latin typeface="Times New Roman"/>
                <a:cs typeface="Times New Roman"/>
              </a:rPr>
              <a:t>Za</a:t>
            </a:r>
            <a:endParaRPr sz="1750">
              <a:latin typeface="Times New Roman"/>
              <a:cs typeface="Times New Roman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1273212" y="4868913"/>
            <a:ext cx="537210" cy="29400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10"/>
              </a:spcBef>
            </a:pPr>
            <a:r>
              <a:rPr sz="1750" spc="30" dirty="0">
                <a:latin typeface="Times New Roman"/>
                <a:cs typeface="Times New Roman"/>
              </a:rPr>
              <a:t>Xa</a:t>
            </a:r>
            <a:r>
              <a:rPr sz="1750" spc="50" dirty="0">
                <a:latin typeface="Times New Roman"/>
                <a:cs typeface="Times New Roman"/>
              </a:rPr>
              <a:t> </a:t>
            </a:r>
            <a:r>
              <a:rPr sz="2625" spc="7" baseline="-34920" dirty="0">
                <a:latin typeface="Symbol"/>
                <a:cs typeface="Symbol"/>
              </a:rPr>
              <a:t></a:t>
            </a:r>
            <a:endParaRPr sz="2625" baseline="-34920">
              <a:latin typeface="Symbol"/>
              <a:cs typeface="Symbol"/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2126931" y="3160083"/>
            <a:ext cx="381000" cy="0"/>
          </a:xfrm>
          <a:custGeom>
            <a:avLst/>
            <a:gdLst/>
            <a:ahLst/>
            <a:cxnLst/>
            <a:rect l="l" t="t" r="r" b="b"/>
            <a:pathLst>
              <a:path w="381000">
                <a:moveTo>
                  <a:pt x="0" y="0"/>
                </a:moveTo>
                <a:lnTo>
                  <a:pt x="380840" y="0"/>
                </a:lnTo>
              </a:path>
            </a:pathLst>
          </a:custGeom>
          <a:ln w="104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 txBox="1"/>
          <p:nvPr/>
        </p:nvSpPr>
        <p:spPr>
          <a:xfrm>
            <a:off x="498144" y="2009013"/>
            <a:ext cx="3805554" cy="27717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94970" indent="-344805">
              <a:lnSpc>
                <a:spcPct val="100000"/>
              </a:lnSpc>
              <a:spcBef>
                <a:spcPts val="100"/>
              </a:spcBef>
              <a:buClr>
                <a:srgbClr val="00007C"/>
              </a:buClr>
              <a:buSzPct val="75000"/>
              <a:buFont typeface="Wingdings"/>
              <a:buChar char=""/>
              <a:tabLst>
                <a:tab pos="394970" algn="l"/>
                <a:tab pos="395605" algn="l"/>
              </a:tabLst>
            </a:pPr>
            <a:r>
              <a:rPr sz="1800" dirty="0">
                <a:latin typeface="Arial"/>
                <a:cs typeface="Arial"/>
              </a:rPr>
              <a:t>Impedancia</a:t>
            </a:r>
            <a:r>
              <a:rPr sz="1800" spc="-12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equivalente</a:t>
            </a:r>
            <a:r>
              <a:rPr sz="1800" spc="-4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de</a:t>
            </a:r>
            <a:r>
              <a:rPr sz="1800" spc="-1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la</a:t>
            </a:r>
            <a:r>
              <a:rPr sz="1800" spc="-2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red</a:t>
            </a:r>
            <a:endParaRPr sz="1800">
              <a:latin typeface="Arial"/>
              <a:cs typeface="Arial"/>
            </a:endParaRPr>
          </a:p>
          <a:p>
            <a:pPr marL="394970">
              <a:lnSpc>
                <a:spcPct val="100000"/>
              </a:lnSpc>
            </a:pPr>
            <a:r>
              <a:rPr sz="1800" dirty="0">
                <a:latin typeface="Arial"/>
                <a:cs typeface="Arial"/>
              </a:rPr>
              <a:t>aguas</a:t>
            </a:r>
            <a:r>
              <a:rPr sz="1800" spc="-10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arriba</a:t>
            </a:r>
            <a:endParaRPr sz="1800">
              <a:latin typeface="Arial"/>
              <a:cs typeface="Arial"/>
            </a:endParaRPr>
          </a:p>
          <a:p>
            <a:pPr marR="177800" algn="ctr">
              <a:lnSpc>
                <a:spcPts val="2245"/>
              </a:lnSpc>
              <a:spcBef>
                <a:spcPts val="1035"/>
              </a:spcBef>
            </a:pPr>
            <a:r>
              <a:rPr sz="2925" spc="142" baseline="-25641" dirty="0">
                <a:latin typeface="Times New Roman"/>
                <a:cs typeface="Times New Roman"/>
              </a:rPr>
              <a:t>U</a:t>
            </a:r>
            <a:r>
              <a:rPr sz="1150" spc="95" dirty="0">
                <a:latin typeface="Times New Roman"/>
                <a:cs typeface="Times New Roman"/>
              </a:rPr>
              <a:t>2</a:t>
            </a:r>
            <a:endParaRPr sz="1150">
              <a:latin typeface="Times New Roman"/>
              <a:cs typeface="Times New Roman"/>
            </a:endParaRPr>
          </a:p>
          <a:p>
            <a:pPr marR="1140460" algn="ctr">
              <a:lnSpc>
                <a:spcPts val="1855"/>
              </a:lnSpc>
            </a:pPr>
            <a:r>
              <a:rPr sz="1950" spc="75" dirty="0">
                <a:latin typeface="Times New Roman"/>
                <a:cs typeface="Times New Roman"/>
              </a:rPr>
              <a:t>Za</a:t>
            </a:r>
            <a:r>
              <a:rPr sz="1950" spc="-120" dirty="0">
                <a:latin typeface="Times New Roman"/>
                <a:cs typeface="Times New Roman"/>
              </a:rPr>
              <a:t> </a:t>
            </a:r>
            <a:r>
              <a:rPr sz="1950" spc="25" dirty="0">
                <a:latin typeface="Symbol"/>
                <a:cs typeface="Symbol"/>
              </a:rPr>
              <a:t></a:t>
            </a:r>
            <a:endParaRPr sz="1950">
              <a:latin typeface="Symbol"/>
              <a:cs typeface="Symbol"/>
            </a:endParaRPr>
          </a:p>
          <a:p>
            <a:pPr marR="184785" algn="ctr">
              <a:lnSpc>
                <a:spcPts val="1950"/>
              </a:lnSpc>
            </a:pPr>
            <a:r>
              <a:rPr sz="1950" spc="-40" dirty="0">
                <a:latin typeface="Times New Roman"/>
                <a:cs typeface="Times New Roman"/>
              </a:rPr>
              <a:t>Scc</a:t>
            </a:r>
            <a:endParaRPr sz="19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2900">
              <a:latin typeface="Times New Roman"/>
              <a:cs typeface="Times New Roman"/>
            </a:endParaRPr>
          </a:p>
          <a:p>
            <a:pPr marL="508000">
              <a:lnSpc>
                <a:spcPct val="100000"/>
              </a:lnSpc>
              <a:spcBef>
                <a:spcPts val="5"/>
              </a:spcBef>
            </a:pPr>
            <a:r>
              <a:rPr sz="1600" dirty="0">
                <a:latin typeface="Arial"/>
                <a:cs typeface="Arial"/>
              </a:rPr>
              <a:t>Ra/Za</a:t>
            </a:r>
            <a:r>
              <a:rPr sz="1600" spc="-65" dirty="0">
                <a:latin typeface="Arial"/>
                <a:cs typeface="Arial"/>
              </a:rPr>
              <a:t> </a:t>
            </a:r>
            <a:r>
              <a:rPr sz="1600" spc="5" dirty="0">
                <a:latin typeface="Arial"/>
                <a:cs typeface="Arial"/>
              </a:rPr>
              <a:t>~=</a:t>
            </a:r>
            <a:r>
              <a:rPr sz="1600" spc="-1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0,2</a:t>
            </a:r>
            <a:r>
              <a:rPr sz="1600" spc="-3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en</a:t>
            </a:r>
            <a:r>
              <a:rPr sz="1600" spc="-1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20</a:t>
            </a:r>
            <a:r>
              <a:rPr sz="1600" spc="-10" dirty="0">
                <a:latin typeface="Arial"/>
                <a:cs typeface="Arial"/>
              </a:rPr>
              <a:t> </a:t>
            </a:r>
            <a:r>
              <a:rPr sz="1600" spc="5" dirty="0">
                <a:latin typeface="Arial"/>
                <a:cs typeface="Arial"/>
              </a:rPr>
              <a:t>kV</a:t>
            </a:r>
            <a:endParaRPr sz="16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2400">
              <a:latin typeface="Arial"/>
              <a:cs typeface="Arial"/>
            </a:endParaRPr>
          </a:p>
          <a:p>
            <a:pPr marL="793750">
              <a:lnSpc>
                <a:spcPct val="100000"/>
              </a:lnSpc>
              <a:tabLst>
                <a:tab pos="1440815" algn="l"/>
              </a:tabLst>
            </a:pPr>
            <a:r>
              <a:rPr sz="1750" spc="50" dirty="0">
                <a:latin typeface="Times New Roman"/>
                <a:cs typeface="Times New Roman"/>
              </a:rPr>
              <a:t>X</a:t>
            </a:r>
            <a:r>
              <a:rPr sz="1750" spc="5" dirty="0">
                <a:latin typeface="Times New Roman"/>
                <a:cs typeface="Times New Roman"/>
              </a:rPr>
              <a:t>a</a:t>
            </a:r>
            <a:r>
              <a:rPr sz="1750" spc="-30" dirty="0">
                <a:latin typeface="Times New Roman"/>
                <a:cs typeface="Times New Roman"/>
              </a:rPr>
              <a:t> </a:t>
            </a:r>
            <a:r>
              <a:rPr sz="1750" spc="5" dirty="0">
                <a:latin typeface="Symbol"/>
                <a:cs typeface="Symbol"/>
              </a:rPr>
              <a:t></a:t>
            </a:r>
            <a:r>
              <a:rPr sz="1750" dirty="0">
                <a:latin typeface="Times New Roman"/>
                <a:cs typeface="Times New Roman"/>
              </a:rPr>
              <a:t>	</a:t>
            </a:r>
            <a:r>
              <a:rPr sz="1750" spc="100" dirty="0">
                <a:latin typeface="Times New Roman"/>
                <a:cs typeface="Times New Roman"/>
              </a:rPr>
              <a:t>Z</a:t>
            </a:r>
            <a:r>
              <a:rPr sz="1750" spc="65" dirty="0">
                <a:latin typeface="Times New Roman"/>
                <a:cs typeface="Times New Roman"/>
              </a:rPr>
              <a:t>a</a:t>
            </a:r>
            <a:r>
              <a:rPr sz="1500" spc="22" baseline="44444" dirty="0">
                <a:latin typeface="Times New Roman"/>
                <a:cs typeface="Times New Roman"/>
              </a:rPr>
              <a:t>2</a:t>
            </a:r>
            <a:r>
              <a:rPr sz="1500" baseline="44444" dirty="0">
                <a:latin typeface="Times New Roman"/>
                <a:cs typeface="Times New Roman"/>
              </a:rPr>
              <a:t> </a:t>
            </a:r>
            <a:r>
              <a:rPr sz="1500" spc="-52" baseline="44444" dirty="0">
                <a:latin typeface="Times New Roman"/>
                <a:cs typeface="Times New Roman"/>
              </a:rPr>
              <a:t> </a:t>
            </a:r>
            <a:r>
              <a:rPr sz="1750" spc="5" dirty="0">
                <a:latin typeface="Times New Roman"/>
                <a:cs typeface="Times New Roman"/>
              </a:rPr>
              <a:t>-</a:t>
            </a:r>
            <a:r>
              <a:rPr sz="1750" spc="-180" dirty="0">
                <a:latin typeface="Times New Roman"/>
                <a:cs typeface="Times New Roman"/>
              </a:rPr>
              <a:t> </a:t>
            </a:r>
            <a:r>
              <a:rPr sz="1750" dirty="0">
                <a:latin typeface="Times New Roman"/>
                <a:cs typeface="Times New Roman"/>
              </a:rPr>
              <a:t>R</a:t>
            </a:r>
            <a:r>
              <a:rPr sz="1750" spc="5" dirty="0">
                <a:latin typeface="Times New Roman"/>
                <a:cs typeface="Times New Roman"/>
              </a:rPr>
              <a:t>a</a:t>
            </a:r>
            <a:r>
              <a:rPr sz="1750" spc="-240" dirty="0">
                <a:latin typeface="Times New Roman"/>
                <a:cs typeface="Times New Roman"/>
              </a:rPr>
              <a:t> </a:t>
            </a:r>
            <a:r>
              <a:rPr sz="1500" spc="22" baseline="44444" dirty="0">
                <a:latin typeface="Times New Roman"/>
                <a:cs typeface="Times New Roman"/>
              </a:rPr>
              <a:t>2</a:t>
            </a:r>
            <a:endParaRPr sz="1500" baseline="44444">
              <a:latin typeface="Times New Roman"/>
              <a:cs typeface="Times New Roman"/>
            </a:endParaRPr>
          </a:p>
        </p:txBody>
      </p:sp>
      <p:sp>
        <p:nvSpPr>
          <p:cNvPr id="22" name="object 22"/>
          <p:cNvSpPr/>
          <p:nvPr/>
        </p:nvSpPr>
        <p:spPr>
          <a:xfrm>
            <a:off x="6596384" y="3403712"/>
            <a:ext cx="360680" cy="0"/>
          </a:xfrm>
          <a:custGeom>
            <a:avLst/>
            <a:gdLst/>
            <a:ahLst/>
            <a:cxnLst/>
            <a:rect l="l" t="t" r="r" b="b"/>
            <a:pathLst>
              <a:path w="360679">
                <a:moveTo>
                  <a:pt x="0" y="0"/>
                </a:moveTo>
                <a:lnTo>
                  <a:pt x="360368" y="0"/>
                </a:lnTo>
              </a:path>
            </a:pathLst>
          </a:custGeom>
          <a:ln w="1121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 txBox="1"/>
          <p:nvPr/>
        </p:nvSpPr>
        <p:spPr>
          <a:xfrm>
            <a:off x="6611787" y="3397953"/>
            <a:ext cx="285115" cy="35115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2100" spc="-110" dirty="0">
                <a:latin typeface="Times New Roman"/>
                <a:cs typeface="Times New Roman"/>
              </a:rPr>
              <a:t>Sn</a:t>
            </a:r>
            <a:endParaRPr sz="2100">
              <a:latin typeface="Times New Roman"/>
              <a:cs typeface="Times New Roman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5586866" y="3187508"/>
            <a:ext cx="966469" cy="35115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35"/>
              </a:spcBef>
            </a:pPr>
            <a:r>
              <a:rPr sz="2100" spc="50" dirty="0">
                <a:latin typeface="Times New Roman"/>
                <a:cs typeface="Times New Roman"/>
              </a:rPr>
              <a:t>Z</a:t>
            </a:r>
            <a:r>
              <a:rPr sz="1875" spc="75" baseline="-24444" dirty="0">
                <a:latin typeface="Times New Roman"/>
                <a:cs typeface="Times New Roman"/>
              </a:rPr>
              <a:t>T </a:t>
            </a:r>
            <a:r>
              <a:rPr sz="1875" spc="142" baseline="-24444" dirty="0">
                <a:latin typeface="Times New Roman"/>
                <a:cs typeface="Times New Roman"/>
              </a:rPr>
              <a:t> </a:t>
            </a:r>
            <a:r>
              <a:rPr sz="2100" spc="30" dirty="0">
                <a:latin typeface="Symbol"/>
                <a:cs typeface="Symbol"/>
              </a:rPr>
              <a:t></a:t>
            </a:r>
            <a:r>
              <a:rPr sz="2100" spc="-10" dirty="0">
                <a:latin typeface="Times New Roman"/>
                <a:cs typeface="Times New Roman"/>
              </a:rPr>
              <a:t> </a:t>
            </a:r>
            <a:r>
              <a:rPr sz="2100" spc="45" dirty="0">
                <a:latin typeface="Times New Roman"/>
                <a:cs typeface="Times New Roman"/>
              </a:rPr>
              <a:t>u</a:t>
            </a:r>
            <a:r>
              <a:rPr sz="1875" spc="67" baseline="-24444" dirty="0">
                <a:latin typeface="Times New Roman"/>
                <a:cs typeface="Times New Roman"/>
              </a:rPr>
              <a:t>cc</a:t>
            </a:r>
            <a:endParaRPr sz="1875" baseline="-24444">
              <a:latin typeface="Times New Roman"/>
              <a:cs typeface="Times New Roman"/>
            </a:endParaRPr>
          </a:p>
        </p:txBody>
      </p:sp>
      <p:sp>
        <p:nvSpPr>
          <p:cNvPr id="25" name="object 25"/>
          <p:cNvSpPr/>
          <p:nvPr/>
        </p:nvSpPr>
        <p:spPr>
          <a:xfrm>
            <a:off x="6391379" y="5583636"/>
            <a:ext cx="506730" cy="0"/>
          </a:xfrm>
          <a:custGeom>
            <a:avLst/>
            <a:gdLst/>
            <a:ahLst/>
            <a:cxnLst/>
            <a:rect l="l" t="t" r="r" b="b"/>
            <a:pathLst>
              <a:path w="506729">
                <a:moveTo>
                  <a:pt x="0" y="0"/>
                </a:moveTo>
                <a:lnTo>
                  <a:pt x="506406" y="0"/>
                </a:lnTo>
              </a:path>
            </a:pathLst>
          </a:custGeom>
          <a:ln w="1097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 txBox="1"/>
          <p:nvPr/>
        </p:nvSpPr>
        <p:spPr>
          <a:xfrm>
            <a:off x="6362887" y="5577733"/>
            <a:ext cx="532130" cy="34417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90"/>
              </a:spcBef>
            </a:pPr>
            <a:r>
              <a:rPr sz="2100" spc="45" dirty="0">
                <a:latin typeface="Times New Roman"/>
                <a:cs typeface="Times New Roman"/>
              </a:rPr>
              <a:t>3In</a:t>
            </a:r>
            <a:r>
              <a:rPr sz="1800" spc="67" baseline="43981" dirty="0">
                <a:latin typeface="Times New Roman"/>
                <a:cs typeface="Times New Roman"/>
              </a:rPr>
              <a:t>2</a:t>
            </a:r>
            <a:endParaRPr sz="1800" baseline="43981">
              <a:latin typeface="Times New Roman"/>
              <a:cs typeface="Times New Roman"/>
            </a:endParaRPr>
          </a:p>
        </p:txBody>
      </p:sp>
      <p:sp>
        <p:nvSpPr>
          <p:cNvPr id="30" name="object 30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2794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220"/>
              </a:spcBef>
            </a:pPr>
            <a:r>
              <a:rPr dirty="0"/>
              <a:t>11</a:t>
            </a:r>
          </a:p>
        </p:txBody>
      </p:sp>
      <p:sp>
        <p:nvSpPr>
          <p:cNvPr id="27" name="object 27"/>
          <p:cNvSpPr txBox="1"/>
          <p:nvPr/>
        </p:nvSpPr>
        <p:spPr>
          <a:xfrm>
            <a:off x="5958117" y="5548982"/>
            <a:ext cx="121920" cy="211454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1200" spc="25" dirty="0">
                <a:latin typeface="Times New Roman"/>
                <a:cs typeface="Times New Roman"/>
              </a:rPr>
              <a:t>T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6507153" y="5205567"/>
            <a:ext cx="281305" cy="34417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2100" spc="30" dirty="0">
                <a:latin typeface="Times New Roman"/>
                <a:cs typeface="Times New Roman"/>
              </a:rPr>
              <a:t>W</a:t>
            </a:r>
            <a:endParaRPr sz="2100">
              <a:latin typeface="Times New Roman"/>
              <a:cs typeface="Times New Roman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5752353" y="5371786"/>
            <a:ext cx="579755" cy="34417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  <a:tabLst>
                <a:tab pos="417195" algn="l"/>
              </a:tabLst>
            </a:pPr>
            <a:r>
              <a:rPr sz="2100" spc="20" dirty="0">
                <a:latin typeface="Times New Roman"/>
                <a:cs typeface="Times New Roman"/>
              </a:rPr>
              <a:t>R	</a:t>
            </a:r>
            <a:r>
              <a:rPr sz="2100" spc="15" dirty="0">
                <a:latin typeface="Symbol"/>
                <a:cs typeface="Symbol"/>
              </a:rPr>
              <a:t></a:t>
            </a:r>
            <a:endParaRPr sz="2100">
              <a:latin typeface="Symbol"/>
              <a:cs typeface="Symbol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6244" y="801446"/>
            <a:ext cx="4107179" cy="6692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Método</a:t>
            </a:r>
            <a:r>
              <a:rPr spc="-85" dirty="0"/>
              <a:t> </a:t>
            </a:r>
            <a:r>
              <a:rPr dirty="0"/>
              <a:t>de</a:t>
            </a:r>
            <a:r>
              <a:rPr spc="-15" dirty="0"/>
              <a:t> </a:t>
            </a:r>
            <a:r>
              <a:rPr dirty="0"/>
              <a:t>las</a:t>
            </a:r>
            <a:r>
              <a:rPr spc="-35" dirty="0"/>
              <a:t> </a:t>
            </a:r>
            <a:r>
              <a:rPr dirty="0"/>
              <a:t>impedancias</a:t>
            </a:r>
          </a:p>
          <a:p>
            <a:pPr marL="12700">
              <a:lnSpc>
                <a:spcPct val="100000"/>
              </a:lnSpc>
              <a:spcBef>
                <a:spcPts val="25"/>
              </a:spcBef>
            </a:pPr>
            <a:r>
              <a:rPr sz="1800" dirty="0"/>
              <a:t>Determinación</a:t>
            </a:r>
            <a:r>
              <a:rPr sz="1800" spc="-114" dirty="0"/>
              <a:t> </a:t>
            </a:r>
            <a:r>
              <a:rPr sz="1800" dirty="0"/>
              <a:t>de</a:t>
            </a:r>
            <a:r>
              <a:rPr sz="1800" spc="-20" dirty="0"/>
              <a:t> </a:t>
            </a:r>
            <a:r>
              <a:rPr sz="1800" spc="5" dirty="0"/>
              <a:t>impedancias</a:t>
            </a:r>
            <a:r>
              <a:rPr sz="1800" spc="-90" dirty="0"/>
              <a:t> </a:t>
            </a:r>
            <a:r>
              <a:rPr sz="1800" dirty="0"/>
              <a:t>de</a:t>
            </a:r>
            <a:r>
              <a:rPr sz="1800" spc="-20" dirty="0"/>
              <a:t> </a:t>
            </a:r>
            <a:r>
              <a:rPr sz="1800" dirty="0"/>
              <a:t>la</a:t>
            </a:r>
            <a:r>
              <a:rPr sz="1800" spc="-25" dirty="0"/>
              <a:t> </a:t>
            </a:r>
            <a:r>
              <a:rPr sz="1800" dirty="0"/>
              <a:t>red</a:t>
            </a:r>
            <a:endParaRPr sz="1800"/>
          </a:p>
        </p:txBody>
      </p:sp>
      <p:sp>
        <p:nvSpPr>
          <p:cNvPr id="3" name="object 3"/>
          <p:cNvSpPr txBox="1"/>
          <p:nvPr/>
        </p:nvSpPr>
        <p:spPr>
          <a:xfrm>
            <a:off x="547217" y="1800809"/>
            <a:ext cx="3703320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6870" indent="-344805">
              <a:lnSpc>
                <a:spcPct val="100000"/>
              </a:lnSpc>
              <a:spcBef>
                <a:spcPts val="100"/>
              </a:spcBef>
              <a:buClr>
                <a:srgbClr val="00007C"/>
              </a:buClr>
              <a:buSzPct val="75000"/>
              <a:buFont typeface="Wingdings"/>
              <a:buChar char=""/>
              <a:tabLst>
                <a:tab pos="356870" algn="l"/>
                <a:tab pos="357505" algn="l"/>
              </a:tabLst>
            </a:pPr>
            <a:r>
              <a:rPr sz="1800" dirty="0">
                <a:latin typeface="Arial"/>
                <a:cs typeface="Arial"/>
              </a:rPr>
              <a:t>Impedancia</a:t>
            </a:r>
            <a:r>
              <a:rPr sz="1800" spc="-12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de</a:t>
            </a:r>
            <a:r>
              <a:rPr sz="1800" spc="-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las</a:t>
            </a:r>
            <a:r>
              <a:rPr sz="1800" spc="-4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líneas</a:t>
            </a:r>
            <a:r>
              <a:rPr sz="1800" spc="-4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de</a:t>
            </a:r>
            <a:r>
              <a:rPr sz="1800" spc="-3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baja</a:t>
            </a:r>
            <a:endParaRPr sz="1800">
              <a:latin typeface="Arial"/>
              <a:cs typeface="Arial"/>
            </a:endParaRPr>
          </a:p>
          <a:p>
            <a:pPr marL="356870">
              <a:lnSpc>
                <a:spcPct val="100000"/>
              </a:lnSpc>
            </a:pPr>
            <a:r>
              <a:rPr sz="1800" dirty="0">
                <a:latin typeface="Arial"/>
                <a:cs typeface="Arial"/>
              </a:rPr>
              <a:t>tensión</a:t>
            </a:r>
            <a:endParaRPr sz="18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251440" y="2410410"/>
            <a:ext cx="415925" cy="681355"/>
          </a:xfrm>
          <a:prstGeom prst="rect">
            <a:avLst/>
          </a:prstGeom>
        </p:spPr>
        <p:txBody>
          <a:bodyPr vert="horz" wrap="square" lIns="0" tIns="5969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470"/>
              </a:spcBef>
            </a:pPr>
            <a:r>
              <a:rPr sz="2700" spc="30" baseline="-35493" dirty="0">
                <a:latin typeface="Symbol"/>
                <a:cs typeface="Symbol"/>
              </a:rPr>
              <a:t></a:t>
            </a:r>
            <a:r>
              <a:rPr sz="2700" spc="142" baseline="-35493" dirty="0">
                <a:latin typeface="Times New Roman"/>
                <a:cs typeface="Times New Roman"/>
              </a:rPr>
              <a:t> </a:t>
            </a:r>
            <a:r>
              <a:rPr sz="1900" i="1" u="sng" spc="-35" dirty="0">
                <a:uFill>
                  <a:solidFill>
                    <a:srgbClr val="000000"/>
                  </a:solidFill>
                </a:uFill>
                <a:latin typeface="Symbol"/>
                <a:cs typeface="Symbol"/>
              </a:rPr>
              <a:t></a:t>
            </a:r>
            <a:endParaRPr sz="1900">
              <a:latin typeface="Symbol"/>
              <a:cs typeface="Symbol"/>
            </a:endParaRPr>
          </a:p>
          <a:p>
            <a:pPr marL="247650">
              <a:lnSpc>
                <a:spcPct val="100000"/>
              </a:lnSpc>
              <a:spcBef>
                <a:spcPts val="350"/>
              </a:spcBef>
            </a:pPr>
            <a:r>
              <a:rPr sz="1800" spc="20" dirty="0">
                <a:latin typeface="Times New Roman"/>
                <a:cs typeface="Times New Roman"/>
              </a:rPr>
              <a:t>S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930442" y="2613369"/>
            <a:ext cx="181610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25" dirty="0">
                <a:latin typeface="Times New Roman"/>
                <a:cs typeface="Times New Roman"/>
              </a:rPr>
              <a:t>R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113539" y="2765953"/>
            <a:ext cx="108585" cy="1854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50" spc="10" dirty="0">
                <a:latin typeface="Times New Roman"/>
                <a:cs typeface="Times New Roman"/>
              </a:rPr>
              <a:t>L</a:t>
            </a:r>
            <a:endParaRPr sz="105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3841065" y="3546181"/>
            <a:ext cx="156210" cy="0"/>
          </a:xfrm>
          <a:custGeom>
            <a:avLst/>
            <a:gdLst/>
            <a:ahLst/>
            <a:cxnLst/>
            <a:rect l="l" t="t" r="r" b="b"/>
            <a:pathLst>
              <a:path w="156210">
                <a:moveTo>
                  <a:pt x="0" y="0"/>
                </a:moveTo>
                <a:lnTo>
                  <a:pt x="155844" y="0"/>
                </a:lnTo>
              </a:path>
            </a:pathLst>
          </a:custGeom>
          <a:ln w="1031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3841472" y="3190096"/>
            <a:ext cx="154940" cy="32512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1950" spc="40" dirty="0">
                <a:latin typeface="Times New Roman"/>
                <a:cs typeface="Times New Roman"/>
              </a:rPr>
              <a:t>d</a:t>
            </a:r>
            <a:endParaRPr sz="195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11156" y="3346311"/>
            <a:ext cx="3602990" cy="32512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15"/>
              </a:spcBef>
            </a:pPr>
            <a:r>
              <a:rPr sz="1950" spc="175" dirty="0">
                <a:latin typeface="Times New Roman"/>
                <a:cs typeface="Times New Roman"/>
              </a:rPr>
              <a:t>X</a:t>
            </a:r>
            <a:r>
              <a:rPr sz="1725" spc="30" baseline="-24154" dirty="0">
                <a:latin typeface="Times New Roman"/>
                <a:cs typeface="Times New Roman"/>
              </a:rPr>
              <a:t>L</a:t>
            </a:r>
            <a:r>
              <a:rPr sz="1725" baseline="-24154" dirty="0">
                <a:latin typeface="Times New Roman"/>
                <a:cs typeface="Times New Roman"/>
              </a:rPr>
              <a:t> </a:t>
            </a:r>
            <a:r>
              <a:rPr sz="1725" spc="135" baseline="-24154" dirty="0">
                <a:latin typeface="Times New Roman"/>
                <a:cs typeface="Times New Roman"/>
              </a:rPr>
              <a:t> </a:t>
            </a:r>
            <a:r>
              <a:rPr sz="1950" spc="40" dirty="0">
                <a:latin typeface="Symbol"/>
                <a:cs typeface="Symbol"/>
              </a:rPr>
              <a:t></a:t>
            </a:r>
            <a:r>
              <a:rPr sz="1950" spc="-75" dirty="0">
                <a:latin typeface="Times New Roman"/>
                <a:cs typeface="Times New Roman"/>
              </a:rPr>
              <a:t> </a:t>
            </a:r>
            <a:r>
              <a:rPr sz="1950" spc="-45" dirty="0">
                <a:latin typeface="Times New Roman"/>
                <a:cs typeface="Times New Roman"/>
              </a:rPr>
              <a:t>L</a:t>
            </a:r>
            <a:r>
              <a:rPr sz="1950" spc="25" dirty="0">
                <a:latin typeface="Times New Roman"/>
                <a:cs typeface="Times New Roman"/>
              </a:rPr>
              <a:t>.</a:t>
            </a:r>
            <a:r>
              <a:rPr sz="1950" spc="50" dirty="0">
                <a:latin typeface="Times New Roman"/>
                <a:cs typeface="Times New Roman"/>
              </a:rPr>
              <a:t>ω</a:t>
            </a:r>
            <a:r>
              <a:rPr sz="1950" spc="-110" dirty="0">
                <a:latin typeface="Times New Roman"/>
                <a:cs typeface="Times New Roman"/>
              </a:rPr>
              <a:t> </a:t>
            </a:r>
            <a:r>
              <a:rPr sz="1950" spc="40" dirty="0">
                <a:latin typeface="Symbol"/>
                <a:cs typeface="Symbol"/>
              </a:rPr>
              <a:t></a:t>
            </a:r>
            <a:r>
              <a:rPr sz="1950" spc="-229" dirty="0">
                <a:latin typeface="Times New Roman"/>
                <a:cs typeface="Times New Roman"/>
              </a:rPr>
              <a:t> </a:t>
            </a:r>
            <a:r>
              <a:rPr sz="1950" spc="5" dirty="0">
                <a:latin typeface="Times New Roman"/>
                <a:cs typeface="Times New Roman"/>
              </a:rPr>
              <a:t>[</a:t>
            </a:r>
            <a:r>
              <a:rPr sz="1950" spc="15" dirty="0">
                <a:latin typeface="Times New Roman"/>
                <a:cs typeface="Times New Roman"/>
              </a:rPr>
              <a:t>15</a:t>
            </a:r>
            <a:r>
              <a:rPr sz="1950" spc="5" dirty="0">
                <a:latin typeface="Times New Roman"/>
                <a:cs typeface="Times New Roman"/>
              </a:rPr>
              <a:t>,</a:t>
            </a:r>
            <a:r>
              <a:rPr sz="1950" spc="15" dirty="0">
                <a:latin typeface="Times New Roman"/>
                <a:cs typeface="Times New Roman"/>
              </a:rPr>
              <a:t>4</a:t>
            </a:r>
            <a:r>
              <a:rPr sz="1950" spc="40" dirty="0">
                <a:latin typeface="Times New Roman"/>
                <a:cs typeface="Times New Roman"/>
              </a:rPr>
              <a:t>7</a:t>
            </a:r>
            <a:r>
              <a:rPr sz="1950" spc="-190" dirty="0">
                <a:latin typeface="Times New Roman"/>
                <a:cs typeface="Times New Roman"/>
              </a:rPr>
              <a:t> </a:t>
            </a:r>
            <a:r>
              <a:rPr sz="1950" spc="160" dirty="0">
                <a:latin typeface="Symbol"/>
                <a:cs typeface="Symbol"/>
              </a:rPr>
              <a:t></a:t>
            </a:r>
            <a:r>
              <a:rPr sz="1950" spc="15" dirty="0">
                <a:latin typeface="Times New Roman"/>
                <a:cs typeface="Times New Roman"/>
              </a:rPr>
              <a:t>144</a:t>
            </a:r>
            <a:r>
              <a:rPr sz="1950" spc="5" dirty="0">
                <a:latin typeface="Times New Roman"/>
                <a:cs typeface="Times New Roman"/>
              </a:rPr>
              <a:t>,</a:t>
            </a:r>
            <a:r>
              <a:rPr sz="1950" spc="15" dirty="0">
                <a:latin typeface="Times New Roman"/>
                <a:cs typeface="Times New Roman"/>
              </a:rPr>
              <a:t>44</a:t>
            </a:r>
            <a:r>
              <a:rPr sz="1950" spc="5" dirty="0">
                <a:latin typeface="Times New Roman"/>
                <a:cs typeface="Times New Roman"/>
              </a:rPr>
              <a:t>.</a:t>
            </a:r>
            <a:r>
              <a:rPr sz="1950" spc="-50" dirty="0">
                <a:latin typeface="Times New Roman"/>
                <a:cs typeface="Times New Roman"/>
              </a:rPr>
              <a:t>l</a:t>
            </a:r>
            <a:r>
              <a:rPr sz="1950" spc="15" dirty="0">
                <a:latin typeface="Times New Roman"/>
                <a:cs typeface="Times New Roman"/>
              </a:rPr>
              <a:t>o</a:t>
            </a:r>
            <a:r>
              <a:rPr sz="1950" spc="35" dirty="0">
                <a:latin typeface="Times New Roman"/>
                <a:cs typeface="Times New Roman"/>
              </a:rPr>
              <a:t>g</a:t>
            </a:r>
            <a:r>
              <a:rPr sz="1950" spc="25" dirty="0">
                <a:latin typeface="Times New Roman"/>
                <a:cs typeface="Times New Roman"/>
              </a:rPr>
              <a:t>(</a:t>
            </a:r>
            <a:r>
              <a:rPr sz="1950" spc="-150" dirty="0">
                <a:latin typeface="Times New Roman"/>
                <a:cs typeface="Times New Roman"/>
              </a:rPr>
              <a:t> </a:t>
            </a:r>
            <a:r>
              <a:rPr sz="2925" spc="37" baseline="-44159" dirty="0">
                <a:latin typeface="Times New Roman"/>
                <a:cs typeface="Times New Roman"/>
              </a:rPr>
              <a:t>r</a:t>
            </a:r>
            <a:r>
              <a:rPr sz="2925" spc="-179" baseline="-44159" dirty="0">
                <a:latin typeface="Times New Roman"/>
                <a:cs typeface="Times New Roman"/>
              </a:rPr>
              <a:t> </a:t>
            </a:r>
            <a:r>
              <a:rPr sz="1950" spc="5" dirty="0">
                <a:latin typeface="Times New Roman"/>
                <a:cs typeface="Times New Roman"/>
              </a:rPr>
              <a:t>)]</a:t>
            </a:r>
            <a:endParaRPr sz="195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279806" y="2778414"/>
            <a:ext cx="111125" cy="18732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1050" spc="25" dirty="0">
                <a:latin typeface="Times New Roman"/>
                <a:cs typeface="Times New Roman"/>
              </a:rPr>
              <a:t>L</a:t>
            </a:r>
            <a:endParaRPr sz="105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4784090" y="1745933"/>
            <a:ext cx="3622040" cy="2275840"/>
          </a:xfrm>
          <a:prstGeom prst="rect">
            <a:avLst/>
          </a:prstGeom>
        </p:spPr>
        <p:txBody>
          <a:bodyPr vert="horz" wrap="square" lIns="0" tIns="67945" rIns="0" bIns="0" rtlCol="0">
            <a:spAutoFit/>
          </a:bodyPr>
          <a:lstStyle/>
          <a:p>
            <a:pPr marL="369570" indent="-344805">
              <a:lnSpc>
                <a:spcPct val="100000"/>
              </a:lnSpc>
              <a:spcBef>
                <a:spcPts val="535"/>
              </a:spcBef>
              <a:buClr>
                <a:srgbClr val="00007C"/>
              </a:buClr>
              <a:buSzPct val="75000"/>
              <a:buFont typeface="Wingdings"/>
              <a:buChar char=""/>
              <a:tabLst>
                <a:tab pos="369570" algn="l"/>
                <a:tab pos="370205" algn="l"/>
              </a:tabLst>
            </a:pPr>
            <a:r>
              <a:rPr sz="1800" dirty="0">
                <a:latin typeface="Arial"/>
                <a:cs typeface="Arial"/>
              </a:rPr>
              <a:t>Aproximaciones</a:t>
            </a:r>
            <a:endParaRPr sz="1800">
              <a:latin typeface="Arial"/>
              <a:cs typeface="Arial"/>
            </a:endParaRPr>
          </a:p>
          <a:p>
            <a:pPr marL="768985" lvl="1" indent="-287020">
              <a:lnSpc>
                <a:spcPct val="100000"/>
              </a:lnSpc>
              <a:spcBef>
                <a:spcPts val="430"/>
              </a:spcBef>
              <a:buClr>
                <a:srgbClr val="9999CC"/>
              </a:buClr>
              <a:buSzPct val="80555"/>
              <a:buFont typeface="Wingdings"/>
              <a:buChar char=""/>
              <a:tabLst>
                <a:tab pos="769620" algn="l"/>
              </a:tabLst>
            </a:pPr>
            <a:r>
              <a:rPr sz="1800" dirty="0">
                <a:latin typeface="Arial"/>
                <a:cs typeface="Arial"/>
              </a:rPr>
              <a:t>Líneas</a:t>
            </a:r>
            <a:r>
              <a:rPr sz="1800" spc="-9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aéreas</a:t>
            </a:r>
            <a:endParaRPr sz="1800">
              <a:latin typeface="Arial"/>
              <a:cs typeface="Arial"/>
            </a:endParaRPr>
          </a:p>
          <a:p>
            <a:pPr marL="327025">
              <a:lnSpc>
                <a:spcPct val="100000"/>
              </a:lnSpc>
              <a:spcBef>
                <a:spcPts val="1750"/>
              </a:spcBef>
              <a:tabLst>
                <a:tab pos="675640" algn="l"/>
              </a:tabLst>
            </a:pPr>
            <a:r>
              <a:rPr sz="1800" spc="60" dirty="0">
                <a:latin typeface="Times New Roman"/>
                <a:cs typeface="Times New Roman"/>
              </a:rPr>
              <a:t>X	</a:t>
            </a:r>
            <a:r>
              <a:rPr sz="1800" spc="45" dirty="0">
                <a:latin typeface="Symbol"/>
                <a:cs typeface="Symbol"/>
              </a:rPr>
              <a:t></a:t>
            </a:r>
            <a:r>
              <a:rPr sz="1800" spc="-60" dirty="0">
                <a:latin typeface="Times New Roman"/>
                <a:cs typeface="Times New Roman"/>
              </a:rPr>
              <a:t> </a:t>
            </a:r>
            <a:r>
              <a:rPr sz="1800" spc="-15" dirty="0">
                <a:latin typeface="Times New Roman"/>
                <a:cs typeface="Times New Roman"/>
              </a:rPr>
              <a:t>0</a:t>
            </a:r>
            <a:r>
              <a:rPr sz="1800" spc="-5" dirty="0">
                <a:latin typeface="Times New Roman"/>
                <a:cs typeface="Times New Roman"/>
              </a:rPr>
              <a:t>,</a:t>
            </a:r>
            <a:r>
              <a:rPr sz="1800" spc="40" dirty="0">
                <a:latin typeface="Times New Roman"/>
                <a:cs typeface="Times New Roman"/>
              </a:rPr>
              <a:t>4</a:t>
            </a:r>
            <a:r>
              <a:rPr sz="1800" spc="-195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Ω</a:t>
            </a:r>
            <a:r>
              <a:rPr sz="1800" spc="-60" dirty="0">
                <a:latin typeface="Times New Roman"/>
                <a:cs typeface="Times New Roman"/>
              </a:rPr>
              <a:t>/</a:t>
            </a:r>
            <a:r>
              <a:rPr sz="1800" spc="-15" dirty="0">
                <a:latin typeface="Times New Roman"/>
                <a:cs typeface="Times New Roman"/>
              </a:rPr>
              <a:t>k</a:t>
            </a:r>
            <a:r>
              <a:rPr sz="1800" spc="65" dirty="0">
                <a:latin typeface="Times New Roman"/>
                <a:cs typeface="Times New Roman"/>
              </a:rPr>
              <a:t>m</a:t>
            </a:r>
            <a:r>
              <a:rPr sz="1800" spc="-13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(</a:t>
            </a:r>
            <a:r>
              <a:rPr sz="1800" spc="-60" dirty="0">
                <a:latin typeface="Times New Roman"/>
                <a:cs typeface="Times New Roman"/>
              </a:rPr>
              <a:t>lí</a:t>
            </a:r>
            <a:r>
              <a:rPr sz="1800" spc="-15" dirty="0">
                <a:latin typeface="Times New Roman"/>
                <a:cs typeface="Times New Roman"/>
              </a:rPr>
              <a:t>n</a:t>
            </a:r>
            <a:r>
              <a:rPr sz="1800" spc="-60" dirty="0">
                <a:latin typeface="Times New Roman"/>
                <a:cs typeface="Times New Roman"/>
              </a:rPr>
              <a:t>ea</a:t>
            </a:r>
            <a:r>
              <a:rPr sz="1800" spc="30" dirty="0">
                <a:latin typeface="Times New Roman"/>
                <a:cs typeface="Times New Roman"/>
              </a:rPr>
              <a:t>s</a:t>
            </a:r>
            <a:r>
              <a:rPr sz="1800" spc="-5" dirty="0">
                <a:latin typeface="Times New Roman"/>
                <a:cs typeface="Times New Roman"/>
              </a:rPr>
              <a:t> </a:t>
            </a:r>
            <a:r>
              <a:rPr sz="1800" spc="-15" dirty="0">
                <a:latin typeface="Times New Roman"/>
                <a:cs typeface="Times New Roman"/>
              </a:rPr>
              <a:t>d</a:t>
            </a:r>
            <a:r>
              <a:rPr sz="1800" spc="35" dirty="0">
                <a:latin typeface="Times New Roman"/>
                <a:cs typeface="Times New Roman"/>
              </a:rPr>
              <a:t>e</a:t>
            </a:r>
            <a:r>
              <a:rPr sz="1800" spc="-145" dirty="0">
                <a:latin typeface="Times New Roman"/>
                <a:cs typeface="Times New Roman"/>
              </a:rPr>
              <a:t> </a:t>
            </a:r>
            <a:r>
              <a:rPr sz="1800" spc="185" dirty="0">
                <a:latin typeface="Times New Roman"/>
                <a:cs typeface="Times New Roman"/>
              </a:rPr>
              <a:t>M</a:t>
            </a:r>
            <a:r>
              <a:rPr sz="1800" spc="145" dirty="0">
                <a:latin typeface="Times New Roman"/>
                <a:cs typeface="Times New Roman"/>
              </a:rPr>
              <a:t>T</a:t>
            </a:r>
            <a:r>
              <a:rPr sz="1800" spc="40" dirty="0">
                <a:latin typeface="Times New Roman"/>
                <a:cs typeface="Times New Roman"/>
              </a:rPr>
              <a:t>o</a:t>
            </a:r>
            <a:r>
              <a:rPr sz="1800" spc="-140" dirty="0">
                <a:latin typeface="Times New Roman"/>
                <a:cs typeface="Times New Roman"/>
              </a:rPr>
              <a:t> </a:t>
            </a:r>
            <a:r>
              <a:rPr sz="1800" spc="35" dirty="0">
                <a:latin typeface="Times New Roman"/>
                <a:cs typeface="Times New Roman"/>
              </a:rPr>
              <a:t>A</a:t>
            </a:r>
            <a:r>
              <a:rPr sz="1800" spc="85" dirty="0">
                <a:latin typeface="Times New Roman"/>
                <a:cs typeface="Times New Roman"/>
              </a:rPr>
              <a:t>T</a:t>
            </a:r>
            <a:r>
              <a:rPr sz="1800" spc="25" dirty="0">
                <a:latin typeface="Times New Roman"/>
                <a:cs typeface="Times New Roman"/>
              </a:rPr>
              <a:t>)</a:t>
            </a:r>
            <a:endParaRPr sz="1800">
              <a:latin typeface="Times New Roman"/>
              <a:cs typeface="Times New Roman"/>
            </a:endParaRPr>
          </a:p>
          <a:p>
            <a:pPr marL="326390">
              <a:lnSpc>
                <a:spcPct val="100000"/>
              </a:lnSpc>
              <a:spcBef>
                <a:spcPts val="1215"/>
              </a:spcBef>
            </a:pPr>
            <a:r>
              <a:rPr sz="1800" spc="114" dirty="0">
                <a:latin typeface="Times New Roman"/>
                <a:cs typeface="Times New Roman"/>
              </a:rPr>
              <a:t>X</a:t>
            </a:r>
            <a:r>
              <a:rPr sz="1575" spc="22" baseline="-23809" dirty="0">
                <a:latin typeface="Times New Roman"/>
                <a:cs typeface="Times New Roman"/>
              </a:rPr>
              <a:t>L</a:t>
            </a:r>
            <a:r>
              <a:rPr sz="1575" baseline="-23809" dirty="0">
                <a:latin typeface="Times New Roman"/>
                <a:cs typeface="Times New Roman"/>
              </a:rPr>
              <a:t> </a:t>
            </a:r>
            <a:r>
              <a:rPr sz="1575" spc="75" baseline="-23809" dirty="0">
                <a:latin typeface="Times New Roman"/>
                <a:cs typeface="Times New Roman"/>
              </a:rPr>
              <a:t> </a:t>
            </a:r>
            <a:r>
              <a:rPr sz="1800" spc="30" dirty="0">
                <a:latin typeface="Symbol"/>
                <a:cs typeface="Symbol"/>
              </a:rPr>
              <a:t></a:t>
            </a:r>
            <a:r>
              <a:rPr sz="1800" spc="-140" dirty="0">
                <a:latin typeface="Times New Roman"/>
                <a:cs typeface="Times New Roman"/>
              </a:rPr>
              <a:t> </a:t>
            </a:r>
            <a:r>
              <a:rPr sz="1800" spc="-30" dirty="0">
                <a:latin typeface="Times New Roman"/>
                <a:cs typeface="Times New Roman"/>
              </a:rPr>
              <a:t>0</a:t>
            </a:r>
            <a:r>
              <a:rPr sz="1800" spc="-15" dirty="0">
                <a:latin typeface="Times New Roman"/>
                <a:cs typeface="Times New Roman"/>
              </a:rPr>
              <a:t>,</a:t>
            </a:r>
            <a:r>
              <a:rPr sz="1800" spc="25" dirty="0">
                <a:latin typeface="Times New Roman"/>
                <a:cs typeface="Times New Roman"/>
              </a:rPr>
              <a:t>3</a:t>
            </a:r>
            <a:r>
              <a:rPr sz="1800" spc="-254" dirty="0">
                <a:latin typeface="Times New Roman"/>
                <a:cs typeface="Times New Roman"/>
              </a:rPr>
              <a:t> </a:t>
            </a:r>
            <a:r>
              <a:rPr sz="1800" spc="-20" dirty="0">
                <a:latin typeface="Times New Roman"/>
                <a:cs typeface="Times New Roman"/>
              </a:rPr>
              <a:t>Ω</a:t>
            </a:r>
            <a:r>
              <a:rPr sz="1800" spc="-60" dirty="0">
                <a:latin typeface="Times New Roman"/>
                <a:cs typeface="Times New Roman"/>
              </a:rPr>
              <a:t>/</a:t>
            </a:r>
            <a:r>
              <a:rPr sz="1800" spc="-30" dirty="0">
                <a:latin typeface="Times New Roman"/>
                <a:cs typeface="Times New Roman"/>
              </a:rPr>
              <a:t>k</a:t>
            </a:r>
            <a:r>
              <a:rPr sz="1800" spc="40" dirty="0">
                <a:latin typeface="Times New Roman"/>
                <a:cs typeface="Times New Roman"/>
              </a:rPr>
              <a:t>m</a:t>
            </a:r>
            <a:r>
              <a:rPr sz="1800" spc="-135" dirty="0">
                <a:latin typeface="Times New Roman"/>
                <a:cs typeface="Times New Roman"/>
              </a:rPr>
              <a:t> </a:t>
            </a:r>
            <a:r>
              <a:rPr sz="1800" spc="-20" dirty="0">
                <a:latin typeface="Times New Roman"/>
                <a:cs typeface="Times New Roman"/>
              </a:rPr>
              <a:t>(</a:t>
            </a:r>
            <a:r>
              <a:rPr sz="1800" spc="-60" dirty="0">
                <a:latin typeface="Times New Roman"/>
                <a:cs typeface="Times New Roman"/>
              </a:rPr>
              <a:t>lí</a:t>
            </a:r>
            <a:r>
              <a:rPr sz="1800" spc="-30" dirty="0">
                <a:latin typeface="Times New Roman"/>
                <a:cs typeface="Times New Roman"/>
              </a:rPr>
              <a:t>n</a:t>
            </a:r>
            <a:r>
              <a:rPr sz="1800" spc="-75" dirty="0">
                <a:latin typeface="Times New Roman"/>
                <a:cs typeface="Times New Roman"/>
              </a:rPr>
              <a:t>ea</a:t>
            </a:r>
            <a:r>
              <a:rPr sz="1800" spc="20" dirty="0">
                <a:latin typeface="Times New Roman"/>
                <a:cs typeface="Times New Roman"/>
              </a:rPr>
              <a:t>s</a:t>
            </a:r>
            <a:r>
              <a:rPr sz="1800" spc="-10" dirty="0">
                <a:latin typeface="Times New Roman"/>
                <a:cs typeface="Times New Roman"/>
              </a:rPr>
              <a:t> </a:t>
            </a:r>
            <a:r>
              <a:rPr sz="1800" spc="-25" dirty="0">
                <a:latin typeface="Times New Roman"/>
                <a:cs typeface="Times New Roman"/>
              </a:rPr>
              <a:t>d</a:t>
            </a:r>
            <a:r>
              <a:rPr sz="1800" spc="20" dirty="0">
                <a:latin typeface="Times New Roman"/>
                <a:cs typeface="Times New Roman"/>
              </a:rPr>
              <a:t>e</a:t>
            </a:r>
            <a:r>
              <a:rPr sz="1800" spc="-150" dirty="0">
                <a:latin typeface="Times New Roman"/>
                <a:cs typeface="Times New Roman"/>
              </a:rPr>
              <a:t> </a:t>
            </a:r>
            <a:r>
              <a:rPr sz="1800" spc="-30" dirty="0">
                <a:latin typeface="Times New Roman"/>
                <a:cs typeface="Times New Roman"/>
              </a:rPr>
              <a:t>B</a:t>
            </a:r>
            <a:r>
              <a:rPr sz="1800" spc="30" dirty="0">
                <a:latin typeface="Times New Roman"/>
                <a:cs typeface="Times New Roman"/>
              </a:rPr>
              <a:t>T</a:t>
            </a:r>
            <a:r>
              <a:rPr sz="1800" spc="-175" dirty="0">
                <a:latin typeface="Times New Roman"/>
                <a:cs typeface="Times New Roman"/>
              </a:rPr>
              <a:t> </a:t>
            </a:r>
            <a:r>
              <a:rPr sz="1800" spc="25" dirty="0">
                <a:latin typeface="Times New Roman"/>
                <a:cs typeface="Times New Roman"/>
              </a:rPr>
              <a:t>o</a:t>
            </a:r>
            <a:r>
              <a:rPr sz="1800" spc="-145" dirty="0">
                <a:latin typeface="Times New Roman"/>
                <a:cs typeface="Times New Roman"/>
              </a:rPr>
              <a:t> </a:t>
            </a:r>
            <a:r>
              <a:rPr sz="1800" spc="150" dirty="0">
                <a:latin typeface="Times New Roman"/>
                <a:cs typeface="Times New Roman"/>
              </a:rPr>
              <a:t>M</a:t>
            </a:r>
            <a:r>
              <a:rPr sz="1800" spc="65" dirty="0">
                <a:latin typeface="Times New Roman"/>
                <a:cs typeface="Times New Roman"/>
              </a:rPr>
              <a:t>T</a:t>
            </a:r>
            <a:r>
              <a:rPr sz="1800" spc="15" dirty="0">
                <a:latin typeface="Times New Roman"/>
                <a:cs typeface="Times New Roman"/>
              </a:rPr>
              <a:t>)</a:t>
            </a:r>
            <a:endParaRPr sz="1800">
              <a:latin typeface="Times New Roman"/>
              <a:cs typeface="Times New Roman"/>
            </a:endParaRPr>
          </a:p>
          <a:p>
            <a:pPr marL="768985" marR="285115" indent="-287020">
              <a:lnSpc>
                <a:spcPct val="100000"/>
              </a:lnSpc>
              <a:spcBef>
                <a:spcPts val="930"/>
              </a:spcBef>
              <a:buClr>
                <a:srgbClr val="9999CC"/>
              </a:buClr>
              <a:buSzPct val="80555"/>
              <a:buFont typeface="Wingdings"/>
              <a:buChar char=""/>
              <a:tabLst>
                <a:tab pos="769620" algn="l"/>
              </a:tabLst>
            </a:pPr>
            <a:r>
              <a:rPr sz="1800" dirty="0">
                <a:latin typeface="Arial"/>
                <a:cs typeface="Arial"/>
              </a:rPr>
              <a:t>Cables</a:t>
            </a:r>
            <a:r>
              <a:rPr sz="1800" spc="-8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según</a:t>
            </a:r>
            <a:r>
              <a:rPr sz="1800" spc="-55" dirty="0">
                <a:latin typeface="Arial"/>
                <a:cs typeface="Arial"/>
              </a:rPr>
              <a:t> </a:t>
            </a:r>
            <a:r>
              <a:rPr sz="1800" spc="5" dirty="0">
                <a:latin typeface="Arial"/>
                <a:cs typeface="Arial"/>
              </a:rPr>
              <a:t>sistema</a:t>
            </a:r>
            <a:r>
              <a:rPr sz="1800" spc="-8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de </a:t>
            </a:r>
            <a:r>
              <a:rPr sz="1800" spc="-484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instalación</a:t>
            </a:r>
            <a:endParaRPr sz="1800">
              <a:latin typeface="Arial"/>
              <a:cs typeface="Arial"/>
            </a:endParaRPr>
          </a:p>
        </p:txBody>
      </p:sp>
      <p:pic>
        <p:nvPicPr>
          <p:cNvPr id="12" name="object 1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619250" y="4076700"/>
            <a:ext cx="6195890" cy="2593975"/>
          </a:xfrm>
          <a:prstGeom prst="rect">
            <a:avLst/>
          </a:prstGeom>
        </p:spPr>
      </p:pic>
      <p:sp>
        <p:nvSpPr>
          <p:cNvPr id="13" name="object 1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2794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220"/>
              </a:spcBef>
            </a:pPr>
            <a:r>
              <a:rPr dirty="0"/>
              <a:t>12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Método</a:t>
            </a:r>
            <a:r>
              <a:rPr spc="-80" dirty="0"/>
              <a:t> </a:t>
            </a:r>
            <a:r>
              <a:rPr dirty="0"/>
              <a:t>de</a:t>
            </a:r>
            <a:r>
              <a:rPr spc="-10" dirty="0"/>
              <a:t> </a:t>
            </a:r>
            <a:r>
              <a:rPr dirty="0"/>
              <a:t>las</a:t>
            </a:r>
            <a:r>
              <a:rPr spc="-40" dirty="0"/>
              <a:t> </a:t>
            </a:r>
            <a:r>
              <a:rPr dirty="0"/>
              <a:t>impedancias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47217" y="901953"/>
            <a:ext cx="5889625" cy="149288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Arial"/>
                <a:cs typeface="Arial"/>
              </a:rPr>
              <a:t>Determinación</a:t>
            </a:r>
            <a:r>
              <a:rPr sz="1800" spc="-10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de</a:t>
            </a:r>
            <a:r>
              <a:rPr sz="1800" spc="-10" dirty="0">
                <a:latin typeface="Arial"/>
                <a:cs typeface="Arial"/>
              </a:rPr>
              <a:t> </a:t>
            </a:r>
            <a:r>
              <a:rPr sz="1800" spc="5" dirty="0">
                <a:latin typeface="Arial"/>
                <a:cs typeface="Arial"/>
              </a:rPr>
              <a:t>impedancias</a:t>
            </a:r>
            <a:r>
              <a:rPr sz="1800" spc="-8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de</a:t>
            </a:r>
            <a:r>
              <a:rPr sz="1800" spc="-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las</a:t>
            </a:r>
            <a:r>
              <a:rPr sz="1800" spc="-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máquinas</a:t>
            </a:r>
            <a:r>
              <a:rPr sz="1800" spc="-5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giratorias</a:t>
            </a:r>
            <a:endParaRPr sz="1800">
              <a:latin typeface="Arial"/>
              <a:cs typeface="Arial"/>
            </a:endParaRPr>
          </a:p>
          <a:p>
            <a:pPr marL="356870" indent="-344805">
              <a:lnSpc>
                <a:spcPct val="100000"/>
              </a:lnSpc>
              <a:spcBef>
                <a:spcPts val="1510"/>
              </a:spcBef>
              <a:buClr>
                <a:srgbClr val="00007C"/>
              </a:buClr>
              <a:buSzPct val="75000"/>
              <a:buFont typeface="Wingdings"/>
              <a:buChar char=""/>
              <a:tabLst>
                <a:tab pos="356870" algn="l"/>
                <a:tab pos="357505" algn="l"/>
              </a:tabLst>
            </a:pPr>
            <a:r>
              <a:rPr sz="2000" spc="-10" dirty="0">
                <a:latin typeface="Arial"/>
                <a:cs typeface="Arial"/>
              </a:rPr>
              <a:t>Alternadores</a:t>
            </a:r>
            <a:r>
              <a:rPr sz="2000" spc="10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síncronos</a:t>
            </a:r>
            <a:endParaRPr sz="2000">
              <a:latin typeface="Arial"/>
              <a:cs typeface="Arial"/>
            </a:endParaRPr>
          </a:p>
          <a:p>
            <a:pPr marL="3469640">
              <a:lnSpc>
                <a:spcPct val="100000"/>
              </a:lnSpc>
              <a:spcBef>
                <a:spcPts val="1019"/>
              </a:spcBef>
            </a:pPr>
            <a:r>
              <a:rPr sz="1500" spc="-15" dirty="0">
                <a:latin typeface="Arial"/>
                <a:cs typeface="Arial"/>
              </a:rPr>
              <a:t>Valores</a:t>
            </a:r>
            <a:r>
              <a:rPr sz="1500" spc="-65" dirty="0">
                <a:latin typeface="Arial"/>
                <a:cs typeface="Arial"/>
              </a:rPr>
              <a:t> </a:t>
            </a:r>
            <a:r>
              <a:rPr sz="1500" spc="5" dirty="0">
                <a:latin typeface="Arial"/>
                <a:cs typeface="Arial"/>
              </a:rPr>
              <a:t>de</a:t>
            </a:r>
            <a:r>
              <a:rPr sz="1500" spc="-30" dirty="0">
                <a:latin typeface="Arial"/>
                <a:cs typeface="Arial"/>
              </a:rPr>
              <a:t> </a:t>
            </a:r>
            <a:r>
              <a:rPr sz="1500" spc="5" dirty="0">
                <a:latin typeface="Arial"/>
                <a:cs typeface="Arial"/>
              </a:rPr>
              <a:t>x</a:t>
            </a:r>
            <a:endParaRPr sz="1500">
              <a:latin typeface="Arial"/>
              <a:cs typeface="Arial"/>
            </a:endParaRPr>
          </a:p>
          <a:p>
            <a:pPr marL="469900">
              <a:lnSpc>
                <a:spcPct val="100000"/>
              </a:lnSpc>
              <a:spcBef>
                <a:spcPts val="500"/>
              </a:spcBef>
            </a:pPr>
            <a:r>
              <a:rPr sz="1800" dirty="0">
                <a:latin typeface="Arial"/>
                <a:cs typeface="Arial"/>
              </a:rPr>
              <a:t>Icc/In</a:t>
            </a:r>
            <a:r>
              <a:rPr sz="1800" spc="-8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=</a:t>
            </a:r>
            <a:r>
              <a:rPr sz="1800" spc="-1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100/x</a:t>
            </a:r>
            <a:endParaRPr sz="18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47217" y="3465318"/>
            <a:ext cx="4584700" cy="722630"/>
          </a:xfrm>
          <a:prstGeom prst="rect">
            <a:avLst/>
          </a:prstGeom>
        </p:spPr>
        <p:txBody>
          <a:bodyPr vert="horz" wrap="square" lIns="0" tIns="74295" rIns="0" bIns="0" rtlCol="0">
            <a:spAutoFit/>
          </a:bodyPr>
          <a:lstStyle/>
          <a:p>
            <a:pPr marL="344170" marR="65405" indent="-344170" algn="r">
              <a:lnSpc>
                <a:spcPct val="100000"/>
              </a:lnSpc>
              <a:spcBef>
                <a:spcPts val="585"/>
              </a:spcBef>
              <a:buClr>
                <a:srgbClr val="00007C"/>
              </a:buClr>
              <a:buSzPct val="75000"/>
              <a:buFont typeface="Wingdings"/>
              <a:buChar char=""/>
              <a:tabLst>
                <a:tab pos="344170" algn="l"/>
                <a:tab pos="344805" algn="l"/>
              </a:tabLst>
            </a:pPr>
            <a:r>
              <a:rPr sz="2000" spc="-10" dirty="0">
                <a:latin typeface="Arial"/>
                <a:cs typeface="Arial"/>
              </a:rPr>
              <a:t>Motores</a:t>
            </a:r>
            <a:r>
              <a:rPr sz="2000" spc="-15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y</a:t>
            </a:r>
            <a:r>
              <a:rPr sz="2000" spc="10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compensadores</a:t>
            </a:r>
            <a:r>
              <a:rPr sz="2000" spc="20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síncronos</a:t>
            </a:r>
            <a:endParaRPr sz="2000">
              <a:latin typeface="Arial"/>
              <a:cs typeface="Arial"/>
            </a:endParaRPr>
          </a:p>
          <a:p>
            <a:pPr marR="5080" algn="r">
              <a:lnSpc>
                <a:spcPct val="100000"/>
              </a:lnSpc>
              <a:spcBef>
                <a:spcPts val="440"/>
              </a:spcBef>
            </a:pPr>
            <a:r>
              <a:rPr sz="1800" spc="-5" dirty="0">
                <a:latin typeface="Arial"/>
                <a:cs typeface="Arial"/>
              </a:rPr>
              <a:t>Se</a:t>
            </a:r>
            <a:r>
              <a:rPr sz="1800" spc="-1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comportan</a:t>
            </a:r>
            <a:r>
              <a:rPr sz="1800" spc="-6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igual</a:t>
            </a:r>
            <a:r>
              <a:rPr sz="1800" spc="-3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que</a:t>
            </a:r>
            <a:r>
              <a:rPr sz="1800" spc="-1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los</a:t>
            </a:r>
            <a:r>
              <a:rPr sz="1800" spc="-3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alternadores</a:t>
            </a:r>
            <a:endParaRPr sz="18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47217" y="5259036"/>
            <a:ext cx="6760845" cy="996315"/>
          </a:xfrm>
          <a:prstGeom prst="rect">
            <a:avLst/>
          </a:prstGeom>
        </p:spPr>
        <p:txBody>
          <a:bodyPr vert="horz" wrap="square" lIns="0" tIns="73660" rIns="0" bIns="0" rtlCol="0">
            <a:spAutoFit/>
          </a:bodyPr>
          <a:lstStyle/>
          <a:p>
            <a:pPr marL="356870" indent="-344805">
              <a:lnSpc>
                <a:spcPct val="100000"/>
              </a:lnSpc>
              <a:spcBef>
                <a:spcPts val="580"/>
              </a:spcBef>
              <a:buClr>
                <a:srgbClr val="00007C"/>
              </a:buClr>
              <a:buSzPct val="75000"/>
              <a:buFont typeface="Wingdings"/>
              <a:buChar char=""/>
              <a:tabLst>
                <a:tab pos="356870" algn="l"/>
                <a:tab pos="357505" algn="l"/>
              </a:tabLst>
            </a:pPr>
            <a:r>
              <a:rPr sz="2000" spc="-10" dirty="0">
                <a:latin typeface="Arial"/>
                <a:cs typeface="Arial"/>
              </a:rPr>
              <a:t>Motores</a:t>
            </a:r>
            <a:r>
              <a:rPr sz="2000" spc="-50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asíncronos</a:t>
            </a:r>
            <a:endParaRPr sz="2000">
              <a:latin typeface="Arial"/>
              <a:cs typeface="Arial"/>
            </a:endParaRPr>
          </a:p>
          <a:p>
            <a:pPr marL="756285" marR="5080" lvl="1" indent="-287020">
              <a:lnSpc>
                <a:spcPct val="100000"/>
              </a:lnSpc>
              <a:spcBef>
                <a:spcPts val="439"/>
              </a:spcBef>
              <a:buClr>
                <a:srgbClr val="9999CC"/>
              </a:buClr>
              <a:buSzPct val="80555"/>
              <a:buFont typeface="Wingdings"/>
              <a:buChar char=""/>
              <a:tabLst>
                <a:tab pos="756920" algn="l"/>
              </a:tabLst>
            </a:pPr>
            <a:r>
              <a:rPr sz="1800" dirty="0">
                <a:latin typeface="Arial"/>
                <a:cs typeface="Arial"/>
              </a:rPr>
              <a:t>Es</a:t>
            </a:r>
            <a:r>
              <a:rPr sz="1800" spc="-4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un</a:t>
            </a:r>
            <a:r>
              <a:rPr sz="1800" spc="1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generador</a:t>
            </a:r>
            <a:r>
              <a:rPr sz="1800" spc="-6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al</a:t>
            </a:r>
            <a:r>
              <a:rPr sz="1800" spc="-1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que</a:t>
            </a:r>
            <a:r>
              <a:rPr sz="1800" spc="-1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podemos</a:t>
            </a:r>
            <a:r>
              <a:rPr sz="1800" spc="-5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atribuirle</a:t>
            </a:r>
            <a:r>
              <a:rPr sz="1800" spc="-3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una</a:t>
            </a:r>
            <a:r>
              <a:rPr sz="1800" spc="-40" dirty="0">
                <a:latin typeface="Arial"/>
                <a:cs typeface="Arial"/>
              </a:rPr>
              <a:t> </a:t>
            </a:r>
            <a:r>
              <a:rPr sz="1800" spc="5" dirty="0">
                <a:latin typeface="Arial"/>
                <a:cs typeface="Arial"/>
              </a:rPr>
              <a:t>impedancia </a:t>
            </a:r>
            <a:r>
              <a:rPr sz="1800" spc="-484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subtransitoria</a:t>
            </a:r>
            <a:r>
              <a:rPr sz="1800" spc="-9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del</a:t>
            </a:r>
            <a:r>
              <a:rPr sz="1800" spc="-1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20</a:t>
            </a:r>
            <a:r>
              <a:rPr sz="1800" spc="-1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al</a:t>
            </a:r>
            <a:r>
              <a:rPr sz="1800" spc="-1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25%</a:t>
            </a:r>
            <a:endParaRPr sz="1800">
              <a:latin typeface="Arial"/>
              <a:cs typeface="Arial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1562811" y="2928584"/>
            <a:ext cx="360680" cy="0"/>
          </a:xfrm>
          <a:custGeom>
            <a:avLst/>
            <a:gdLst/>
            <a:ahLst/>
            <a:cxnLst/>
            <a:rect l="l" t="t" r="r" b="b"/>
            <a:pathLst>
              <a:path w="360680">
                <a:moveTo>
                  <a:pt x="0" y="0"/>
                </a:moveTo>
                <a:lnTo>
                  <a:pt x="360138" y="0"/>
                </a:lnTo>
              </a:path>
            </a:pathLst>
          </a:custGeom>
          <a:ln w="1002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973019" y="2928584"/>
            <a:ext cx="321310" cy="0"/>
          </a:xfrm>
          <a:custGeom>
            <a:avLst/>
            <a:gdLst/>
            <a:ahLst/>
            <a:cxnLst/>
            <a:rect l="l" t="t" r="r" b="b"/>
            <a:pathLst>
              <a:path w="321310">
                <a:moveTo>
                  <a:pt x="0" y="0"/>
                </a:moveTo>
                <a:lnTo>
                  <a:pt x="321140" y="0"/>
                </a:lnTo>
              </a:path>
            </a:pathLst>
          </a:custGeom>
          <a:ln w="1002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1540014" y="2922098"/>
            <a:ext cx="701040" cy="31686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900" spc="-5" dirty="0">
                <a:latin typeface="Times New Roman"/>
                <a:cs typeface="Times New Roman"/>
              </a:rPr>
              <a:t>100</a:t>
            </a:r>
            <a:r>
              <a:rPr sz="1900" spc="105" dirty="0">
                <a:latin typeface="Times New Roman"/>
                <a:cs typeface="Times New Roman"/>
              </a:rPr>
              <a:t> </a:t>
            </a:r>
            <a:r>
              <a:rPr sz="1900" spc="-114" dirty="0">
                <a:latin typeface="Times New Roman"/>
                <a:cs typeface="Times New Roman"/>
              </a:rPr>
              <a:t>Sn</a:t>
            </a:r>
            <a:endParaRPr sz="19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955156" y="2474529"/>
            <a:ext cx="340360" cy="31686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r>
              <a:rPr sz="2850" spc="112" baseline="-24853" dirty="0">
                <a:latin typeface="Times New Roman"/>
                <a:cs typeface="Times New Roman"/>
              </a:rPr>
              <a:t>U</a:t>
            </a:r>
            <a:r>
              <a:rPr sz="1100" spc="75" dirty="0">
                <a:latin typeface="Times New Roman"/>
                <a:cs typeface="Times New Roman"/>
              </a:rPr>
              <a:t>2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143280" y="2734090"/>
            <a:ext cx="367030" cy="31686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900" spc="15" dirty="0">
                <a:latin typeface="Times New Roman"/>
                <a:cs typeface="Times New Roman"/>
              </a:rPr>
              <a:t>Z</a:t>
            </a:r>
            <a:r>
              <a:rPr sz="1900" spc="-105" dirty="0">
                <a:latin typeface="Times New Roman"/>
                <a:cs typeface="Times New Roman"/>
              </a:rPr>
              <a:t> </a:t>
            </a:r>
            <a:r>
              <a:rPr sz="1900" spc="10" dirty="0">
                <a:latin typeface="Symbol"/>
                <a:cs typeface="Symbol"/>
              </a:rPr>
              <a:t></a:t>
            </a:r>
            <a:endParaRPr sz="1900">
              <a:latin typeface="Symbol"/>
              <a:cs typeface="Symbo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682999" y="2582844"/>
            <a:ext cx="133985" cy="31686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900" i="1" spc="10" dirty="0">
                <a:latin typeface="Times New Roman"/>
                <a:cs typeface="Times New Roman"/>
              </a:rPr>
              <a:t>x</a:t>
            </a:r>
            <a:endParaRPr sz="1900">
              <a:latin typeface="Times New Roman"/>
              <a:cs typeface="Times New Roman"/>
            </a:endParaRPr>
          </a:p>
        </p:txBody>
      </p:sp>
      <p:pic>
        <p:nvPicPr>
          <p:cNvPr id="12" name="object 1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635375" y="1844611"/>
            <a:ext cx="5118100" cy="1093787"/>
          </a:xfrm>
          <a:prstGeom prst="rect">
            <a:avLst/>
          </a:prstGeom>
        </p:spPr>
      </p:pic>
      <p:pic>
        <p:nvPicPr>
          <p:cNvPr id="13" name="object 1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708400" y="3921125"/>
            <a:ext cx="4968875" cy="1171575"/>
          </a:xfrm>
          <a:prstGeom prst="rect">
            <a:avLst/>
          </a:prstGeom>
        </p:spPr>
      </p:pic>
      <p:sp>
        <p:nvSpPr>
          <p:cNvPr id="14" name="object 1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2794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220"/>
              </a:spcBef>
            </a:pPr>
            <a:r>
              <a:rPr dirty="0"/>
              <a:t>13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2794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220"/>
              </a:spcBef>
            </a:pPr>
            <a:r>
              <a:rPr dirty="0"/>
              <a:t>14</a:t>
            </a:r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02742" y="415544"/>
            <a:ext cx="3738245" cy="6692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Método</a:t>
            </a:r>
            <a:r>
              <a:rPr spc="-80" dirty="0"/>
              <a:t> </a:t>
            </a:r>
            <a:r>
              <a:rPr dirty="0"/>
              <a:t>de</a:t>
            </a:r>
            <a:r>
              <a:rPr spc="-15" dirty="0"/>
              <a:t> </a:t>
            </a:r>
            <a:r>
              <a:rPr dirty="0"/>
              <a:t>las</a:t>
            </a:r>
            <a:r>
              <a:rPr spc="-40" dirty="0"/>
              <a:t> </a:t>
            </a:r>
            <a:r>
              <a:rPr dirty="0"/>
              <a:t>impedancias</a:t>
            </a:r>
          </a:p>
          <a:p>
            <a:pPr marL="12700">
              <a:lnSpc>
                <a:spcPct val="100000"/>
              </a:lnSpc>
              <a:spcBef>
                <a:spcPts val="25"/>
              </a:spcBef>
            </a:pPr>
            <a:r>
              <a:rPr sz="1800" dirty="0"/>
              <a:t>Determinación</a:t>
            </a:r>
            <a:r>
              <a:rPr sz="1800" spc="-120" dirty="0"/>
              <a:t> </a:t>
            </a:r>
            <a:r>
              <a:rPr sz="1800" dirty="0"/>
              <a:t>de</a:t>
            </a:r>
            <a:r>
              <a:rPr sz="1800" spc="-25" dirty="0"/>
              <a:t> </a:t>
            </a:r>
            <a:r>
              <a:rPr sz="1800" dirty="0"/>
              <a:t>otras</a:t>
            </a:r>
            <a:r>
              <a:rPr sz="1800" spc="-25" dirty="0"/>
              <a:t> </a:t>
            </a:r>
            <a:r>
              <a:rPr sz="1800" spc="5" dirty="0"/>
              <a:t>impedancias</a:t>
            </a:r>
            <a:endParaRPr sz="1800"/>
          </a:p>
        </p:txBody>
      </p:sp>
      <p:sp>
        <p:nvSpPr>
          <p:cNvPr id="3" name="object 3"/>
          <p:cNvSpPr txBox="1"/>
          <p:nvPr/>
        </p:nvSpPr>
        <p:spPr>
          <a:xfrm>
            <a:off x="402742" y="1385696"/>
            <a:ext cx="8083550" cy="50095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6870" indent="-344805">
              <a:lnSpc>
                <a:spcPct val="100000"/>
              </a:lnSpc>
              <a:spcBef>
                <a:spcPts val="100"/>
              </a:spcBef>
              <a:buClr>
                <a:srgbClr val="00007C"/>
              </a:buClr>
              <a:buSzPct val="75000"/>
              <a:buFont typeface="Wingdings"/>
              <a:buChar char=""/>
              <a:tabLst>
                <a:tab pos="356870" algn="l"/>
                <a:tab pos="357505" algn="l"/>
              </a:tabLst>
            </a:pPr>
            <a:r>
              <a:rPr sz="1800" dirty="0">
                <a:latin typeface="Arial"/>
                <a:cs typeface="Arial"/>
              </a:rPr>
              <a:t>Condensadores</a:t>
            </a:r>
            <a:endParaRPr sz="1800">
              <a:latin typeface="Arial"/>
              <a:cs typeface="Arial"/>
            </a:endParaRPr>
          </a:p>
          <a:p>
            <a:pPr marL="756285" marR="108585" lvl="1" indent="-287020">
              <a:lnSpc>
                <a:spcPct val="80000"/>
              </a:lnSpc>
              <a:spcBef>
                <a:spcPts val="390"/>
              </a:spcBef>
              <a:buClr>
                <a:srgbClr val="9999CC"/>
              </a:buClr>
              <a:buSzPct val="78125"/>
              <a:buFont typeface="Wingdings"/>
              <a:buChar char=""/>
              <a:tabLst>
                <a:tab pos="756285" algn="l"/>
                <a:tab pos="756920" algn="l"/>
              </a:tabLst>
            </a:pPr>
            <a:r>
              <a:rPr sz="1600" spc="-5" dirty="0">
                <a:latin typeface="Arial"/>
                <a:cs typeface="Arial"/>
              </a:rPr>
              <a:t>No</a:t>
            </a:r>
            <a:r>
              <a:rPr sz="1600" spc="-15" dirty="0">
                <a:latin typeface="Arial"/>
                <a:cs typeface="Arial"/>
              </a:rPr>
              <a:t> </a:t>
            </a:r>
            <a:r>
              <a:rPr sz="1600" spc="-5" dirty="0">
                <a:latin typeface="Arial"/>
                <a:cs typeface="Arial"/>
              </a:rPr>
              <a:t>es</a:t>
            </a:r>
            <a:r>
              <a:rPr sz="1600" dirty="0">
                <a:latin typeface="Arial"/>
                <a:cs typeface="Arial"/>
              </a:rPr>
              <a:t> </a:t>
            </a:r>
            <a:r>
              <a:rPr sz="1600" spc="-5" dirty="0">
                <a:latin typeface="Arial"/>
                <a:cs typeface="Arial"/>
              </a:rPr>
              <a:t>necesario</a:t>
            </a:r>
            <a:r>
              <a:rPr sz="1600" spc="-35" dirty="0">
                <a:latin typeface="Arial"/>
                <a:cs typeface="Arial"/>
              </a:rPr>
              <a:t> </a:t>
            </a:r>
            <a:r>
              <a:rPr sz="1600" spc="-5" dirty="0">
                <a:latin typeface="Arial"/>
                <a:cs typeface="Arial"/>
              </a:rPr>
              <a:t>para</a:t>
            </a:r>
            <a:r>
              <a:rPr sz="1600" spc="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calcular</a:t>
            </a:r>
            <a:r>
              <a:rPr sz="1600" spc="-45" dirty="0">
                <a:latin typeface="Arial"/>
                <a:cs typeface="Arial"/>
              </a:rPr>
              <a:t> </a:t>
            </a:r>
            <a:r>
              <a:rPr sz="1600" spc="-5" dirty="0">
                <a:latin typeface="Arial"/>
                <a:cs typeface="Arial"/>
              </a:rPr>
              <a:t>el valor</a:t>
            </a:r>
            <a:r>
              <a:rPr sz="1600" dirty="0">
                <a:latin typeface="Arial"/>
                <a:cs typeface="Arial"/>
              </a:rPr>
              <a:t> </a:t>
            </a:r>
            <a:r>
              <a:rPr sz="1600" spc="5" dirty="0">
                <a:latin typeface="Arial"/>
                <a:cs typeface="Arial"/>
              </a:rPr>
              <a:t>máximo</a:t>
            </a:r>
            <a:r>
              <a:rPr sz="1600" spc="-40" dirty="0">
                <a:latin typeface="Arial"/>
                <a:cs typeface="Arial"/>
              </a:rPr>
              <a:t> </a:t>
            </a:r>
            <a:r>
              <a:rPr sz="1600" spc="-5" dirty="0">
                <a:latin typeface="Arial"/>
                <a:cs typeface="Arial"/>
              </a:rPr>
              <a:t>de</a:t>
            </a:r>
            <a:r>
              <a:rPr sz="1600" spc="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la</a:t>
            </a:r>
            <a:r>
              <a:rPr sz="1600" spc="-1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corriente</a:t>
            </a:r>
            <a:r>
              <a:rPr sz="1600" spc="5" dirty="0">
                <a:latin typeface="Arial"/>
                <a:cs typeface="Arial"/>
              </a:rPr>
              <a:t> </a:t>
            </a:r>
            <a:r>
              <a:rPr sz="1600" spc="-5" dirty="0">
                <a:latin typeface="Arial"/>
                <a:cs typeface="Arial"/>
              </a:rPr>
              <a:t>de</a:t>
            </a:r>
            <a:r>
              <a:rPr sz="1600" spc="-1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corto</a:t>
            </a:r>
            <a:r>
              <a:rPr sz="1600" spc="-1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circuito</a:t>
            </a:r>
            <a:r>
              <a:rPr sz="1600" spc="-4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la </a:t>
            </a:r>
            <a:r>
              <a:rPr sz="1600" spc="-430" dirty="0">
                <a:latin typeface="Arial"/>
                <a:cs typeface="Arial"/>
              </a:rPr>
              <a:t> </a:t>
            </a:r>
            <a:r>
              <a:rPr sz="1600" spc="-5" dirty="0">
                <a:latin typeface="Arial"/>
                <a:cs typeface="Arial"/>
              </a:rPr>
              <a:t>aportación</a:t>
            </a:r>
            <a:r>
              <a:rPr sz="1600" spc="-50" dirty="0">
                <a:latin typeface="Arial"/>
                <a:cs typeface="Arial"/>
              </a:rPr>
              <a:t> </a:t>
            </a:r>
            <a:r>
              <a:rPr sz="1600" spc="-5" dirty="0">
                <a:latin typeface="Arial"/>
                <a:cs typeface="Arial"/>
              </a:rPr>
              <a:t>de</a:t>
            </a:r>
            <a:r>
              <a:rPr sz="1600" spc="-2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las</a:t>
            </a:r>
            <a:r>
              <a:rPr sz="1600" spc="-5" dirty="0">
                <a:latin typeface="Arial"/>
                <a:cs typeface="Arial"/>
              </a:rPr>
              <a:t> baterías</a:t>
            </a:r>
            <a:r>
              <a:rPr sz="1600" spc="20" dirty="0">
                <a:latin typeface="Arial"/>
                <a:cs typeface="Arial"/>
              </a:rPr>
              <a:t> </a:t>
            </a:r>
            <a:r>
              <a:rPr sz="1600" spc="-5" dirty="0">
                <a:latin typeface="Arial"/>
                <a:cs typeface="Arial"/>
              </a:rPr>
              <a:t>de</a:t>
            </a:r>
            <a:r>
              <a:rPr sz="1600" dirty="0">
                <a:latin typeface="Arial"/>
                <a:cs typeface="Arial"/>
              </a:rPr>
              <a:t> </a:t>
            </a:r>
            <a:r>
              <a:rPr sz="1600" spc="-5" dirty="0">
                <a:latin typeface="Arial"/>
                <a:cs typeface="Arial"/>
              </a:rPr>
              <a:t>condensadores</a:t>
            </a:r>
            <a:endParaRPr sz="1600">
              <a:latin typeface="Arial"/>
              <a:cs typeface="Arial"/>
            </a:endParaRPr>
          </a:p>
          <a:p>
            <a:pPr marL="756285" lvl="1" indent="-287020">
              <a:lnSpc>
                <a:spcPct val="100000"/>
              </a:lnSpc>
              <a:spcBef>
                <a:spcPts val="5"/>
              </a:spcBef>
              <a:buClr>
                <a:srgbClr val="9999CC"/>
              </a:buClr>
              <a:buSzPct val="78125"/>
              <a:buFont typeface="Wingdings"/>
              <a:buChar char=""/>
              <a:tabLst>
                <a:tab pos="756285" algn="l"/>
                <a:tab pos="756920" algn="l"/>
              </a:tabLst>
            </a:pPr>
            <a:r>
              <a:rPr sz="1600" spc="-5" dirty="0">
                <a:latin typeface="Arial"/>
                <a:cs typeface="Arial"/>
              </a:rPr>
              <a:t>Debe</a:t>
            </a:r>
            <a:r>
              <a:rPr sz="1600" spc="-2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tenerse</a:t>
            </a:r>
            <a:r>
              <a:rPr sz="1600" spc="-2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en</a:t>
            </a:r>
            <a:r>
              <a:rPr sz="1600" spc="-2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cuenta</a:t>
            </a:r>
            <a:r>
              <a:rPr sz="1600" spc="-25" dirty="0">
                <a:latin typeface="Arial"/>
                <a:cs typeface="Arial"/>
              </a:rPr>
              <a:t> </a:t>
            </a:r>
            <a:r>
              <a:rPr sz="1600" spc="-5" dirty="0">
                <a:latin typeface="Arial"/>
                <a:cs typeface="Arial"/>
              </a:rPr>
              <a:t>que </a:t>
            </a:r>
            <a:r>
              <a:rPr sz="1600" dirty="0">
                <a:latin typeface="Arial"/>
                <a:cs typeface="Arial"/>
              </a:rPr>
              <a:t>inciden</a:t>
            </a:r>
            <a:r>
              <a:rPr sz="1600" spc="-5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en los</a:t>
            </a:r>
            <a:r>
              <a:rPr sz="1600" spc="-3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fenómenos</a:t>
            </a:r>
            <a:r>
              <a:rPr sz="1600" spc="-3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de </a:t>
            </a:r>
            <a:r>
              <a:rPr sz="1600" spc="-5" dirty="0">
                <a:latin typeface="Arial"/>
                <a:cs typeface="Arial"/>
              </a:rPr>
              <a:t>ruptura</a:t>
            </a:r>
            <a:endParaRPr sz="1600">
              <a:latin typeface="Arial"/>
              <a:cs typeface="Arial"/>
            </a:endParaRPr>
          </a:p>
          <a:p>
            <a:pPr lvl="1">
              <a:lnSpc>
                <a:spcPct val="100000"/>
              </a:lnSpc>
              <a:spcBef>
                <a:spcPts val="20"/>
              </a:spcBef>
              <a:buClr>
                <a:srgbClr val="9999CC"/>
              </a:buClr>
              <a:buFont typeface="Wingdings"/>
              <a:buChar char=""/>
            </a:pPr>
            <a:endParaRPr sz="1850">
              <a:latin typeface="Arial"/>
              <a:cs typeface="Arial"/>
            </a:endParaRPr>
          </a:p>
          <a:p>
            <a:pPr marL="356870" indent="-344805">
              <a:lnSpc>
                <a:spcPct val="100000"/>
              </a:lnSpc>
              <a:spcBef>
                <a:spcPts val="5"/>
              </a:spcBef>
              <a:buClr>
                <a:srgbClr val="00007C"/>
              </a:buClr>
              <a:buSzPct val="75000"/>
              <a:buFont typeface="Wingdings"/>
              <a:buChar char=""/>
              <a:tabLst>
                <a:tab pos="356870" algn="l"/>
                <a:tab pos="357505" algn="l"/>
              </a:tabLst>
            </a:pPr>
            <a:r>
              <a:rPr sz="1800" dirty="0">
                <a:latin typeface="Arial"/>
                <a:cs typeface="Arial"/>
              </a:rPr>
              <a:t>Dispositivos</a:t>
            </a:r>
            <a:r>
              <a:rPr sz="1800" spc="-9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de</a:t>
            </a:r>
            <a:r>
              <a:rPr sz="1800" spc="-2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maniobra</a:t>
            </a:r>
            <a:endParaRPr sz="1800">
              <a:latin typeface="Arial"/>
              <a:cs typeface="Arial"/>
            </a:endParaRPr>
          </a:p>
          <a:p>
            <a:pPr marL="756285" marR="132715" lvl="1" indent="-287020">
              <a:lnSpc>
                <a:spcPts val="1540"/>
              </a:lnSpc>
              <a:spcBef>
                <a:spcPts val="375"/>
              </a:spcBef>
              <a:buClr>
                <a:srgbClr val="9999CC"/>
              </a:buClr>
              <a:buSzPct val="78125"/>
              <a:buFont typeface="Wingdings"/>
              <a:buChar char=""/>
              <a:tabLst>
                <a:tab pos="756285" algn="l"/>
                <a:tab pos="756920" algn="l"/>
              </a:tabLst>
            </a:pPr>
            <a:r>
              <a:rPr sz="1600" spc="-5" dirty="0">
                <a:latin typeface="Arial"/>
                <a:cs typeface="Arial"/>
              </a:rPr>
              <a:t>Debe tenerse en </a:t>
            </a:r>
            <a:r>
              <a:rPr sz="1600" dirty="0">
                <a:latin typeface="Arial"/>
                <a:cs typeface="Arial"/>
              </a:rPr>
              <a:t>cuenta </a:t>
            </a:r>
            <a:r>
              <a:rPr sz="1600" spc="5" dirty="0">
                <a:latin typeface="Arial"/>
                <a:cs typeface="Arial"/>
              </a:rPr>
              <a:t>su </a:t>
            </a:r>
            <a:r>
              <a:rPr sz="1600" dirty="0">
                <a:latin typeface="Arial"/>
                <a:cs typeface="Arial"/>
              </a:rPr>
              <a:t>impedancia sólo </a:t>
            </a:r>
            <a:r>
              <a:rPr sz="1600" spc="5" dirty="0">
                <a:latin typeface="Arial"/>
                <a:cs typeface="Arial"/>
              </a:rPr>
              <a:t>si se </a:t>
            </a:r>
            <a:r>
              <a:rPr sz="1600" spc="-5" dirty="0">
                <a:latin typeface="Arial"/>
                <a:cs typeface="Arial"/>
              </a:rPr>
              <a:t>encuentran situados </a:t>
            </a:r>
            <a:r>
              <a:rPr sz="1600" dirty="0">
                <a:latin typeface="Arial"/>
                <a:cs typeface="Arial"/>
              </a:rPr>
              <a:t> inmediatamente </a:t>
            </a:r>
            <a:r>
              <a:rPr sz="1600" spc="-5" dirty="0">
                <a:latin typeface="Arial"/>
                <a:cs typeface="Arial"/>
              </a:rPr>
              <a:t>aguas arriba del </a:t>
            </a:r>
            <a:r>
              <a:rPr sz="1600" dirty="0">
                <a:latin typeface="Arial"/>
                <a:cs typeface="Arial"/>
              </a:rPr>
              <a:t>cortocircuito </a:t>
            </a:r>
            <a:r>
              <a:rPr sz="1600" spc="-5" dirty="0">
                <a:latin typeface="Arial"/>
                <a:cs typeface="Arial"/>
              </a:rPr>
              <a:t>detectado que </a:t>
            </a:r>
            <a:r>
              <a:rPr sz="1600" dirty="0">
                <a:latin typeface="Arial"/>
                <a:cs typeface="Arial"/>
              </a:rPr>
              <a:t>son los únicos </a:t>
            </a:r>
            <a:r>
              <a:rPr sz="1600" spc="-5" dirty="0">
                <a:latin typeface="Arial"/>
                <a:cs typeface="Arial"/>
              </a:rPr>
              <a:t>que </a:t>
            </a:r>
            <a:r>
              <a:rPr sz="1600" spc="-434" dirty="0">
                <a:latin typeface="Arial"/>
                <a:cs typeface="Arial"/>
              </a:rPr>
              <a:t> </a:t>
            </a:r>
            <a:r>
              <a:rPr sz="1600" spc="-5" dirty="0">
                <a:latin typeface="Arial"/>
                <a:cs typeface="Arial"/>
              </a:rPr>
              <a:t>deben</a:t>
            </a:r>
            <a:r>
              <a:rPr sz="1600" spc="-20" dirty="0">
                <a:latin typeface="Arial"/>
                <a:cs typeface="Arial"/>
              </a:rPr>
              <a:t> </a:t>
            </a:r>
            <a:r>
              <a:rPr sz="1600" spc="-5" dirty="0">
                <a:latin typeface="Arial"/>
                <a:cs typeface="Arial"/>
              </a:rPr>
              <a:t>abrir</a:t>
            </a:r>
            <a:r>
              <a:rPr sz="1600" dirty="0">
                <a:latin typeface="Arial"/>
                <a:cs typeface="Arial"/>
              </a:rPr>
              <a:t> el</a:t>
            </a:r>
            <a:r>
              <a:rPr sz="1600" spc="-1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cortocircuito</a:t>
            </a:r>
            <a:r>
              <a:rPr sz="1600" spc="-65" dirty="0">
                <a:latin typeface="Arial"/>
                <a:cs typeface="Arial"/>
              </a:rPr>
              <a:t> </a:t>
            </a:r>
            <a:r>
              <a:rPr sz="1600" spc="-5" dirty="0">
                <a:latin typeface="Arial"/>
                <a:cs typeface="Arial"/>
              </a:rPr>
              <a:t>(interruptores</a:t>
            </a:r>
            <a:r>
              <a:rPr sz="1600" spc="2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automáticos</a:t>
            </a:r>
            <a:r>
              <a:rPr sz="1600" spc="-7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selectivos)</a:t>
            </a:r>
            <a:endParaRPr sz="1600">
              <a:latin typeface="Arial"/>
              <a:cs typeface="Arial"/>
            </a:endParaRPr>
          </a:p>
          <a:p>
            <a:pPr lvl="1">
              <a:lnSpc>
                <a:spcPct val="100000"/>
              </a:lnSpc>
              <a:spcBef>
                <a:spcPts val="30"/>
              </a:spcBef>
              <a:buClr>
                <a:srgbClr val="9999CC"/>
              </a:buClr>
              <a:buFont typeface="Wingdings"/>
              <a:buChar char=""/>
            </a:pPr>
            <a:endParaRPr sz="1850">
              <a:latin typeface="Arial"/>
              <a:cs typeface="Arial"/>
            </a:endParaRPr>
          </a:p>
          <a:p>
            <a:pPr marL="356870" indent="-344805">
              <a:lnSpc>
                <a:spcPct val="100000"/>
              </a:lnSpc>
              <a:buClr>
                <a:srgbClr val="00007C"/>
              </a:buClr>
              <a:buSzPct val="75000"/>
              <a:buFont typeface="Wingdings"/>
              <a:buChar char=""/>
              <a:tabLst>
                <a:tab pos="356870" algn="l"/>
                <a:tab pos="357505" algn="l"/>
              </a:tabLst>
            </a:pPr>
            <a:r>
              <a:rPr sz="1800" dirty="0">
                <a:latin typeface="Arial"/>
                <a:cs typeface="Arial"/>
              </a:rPr>
              <a:t>Arcos</a:t>
            </a:r>
            <a:r>
              <a:rPr sz="1800" spc="-4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en</a:t>
            </a:r>
            <a:r>
              <a:rPr sz="1800" spc="-2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el</a:t>
            </a:r>
            <a:r>
              <a:rPr sz="1800" spc="-2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punto</a:t>
            </a:r>
            <a:r>
              <a:rPr sz="1800" spc="-4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de</a:t>
            </a:r>
            <a:r>
              <a:rPr sz="1800" spc="-2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falla</a:t>
            </a:r>
            <a:endParaRPr sz="1800">
              <a:latin typeface="Arial"/>
              <a:cs typeface="Arial"/>
            </a:endParaRPr>
          </a:p>
          <a:p>
            <a:pPr marL="756285" marR="5080" lvl="1" indent="-287020">
              <a:lnSpc>
                <a:spcPct val="80100"/>
              </a:lnSpc>
              <a:spcBef>
                <a:spcPts val="390"/>
              </a:spcBef>
              <a:buClr>
                <a:srgbClr val="9999CC"/>
              </a:buClr>
              <a:buSzPct val="78125"/>
              <a:buFont typeface="Wingdings"/>
              <a:buChar char=""/>
              <a:tabLst>
                <a:tab pos="756285" algn="l"/>
                <a:tab pos="756920" algn="l"/>
              </a:tabLst>
            </a:pPr>
            <a:r>
              <a:rPr sz="1600" spc="-5" dirty="0">
                <a:latin typeface="Arial"/>
                <a:cs typeface="Arial"/>
              </a:rPr>
              <a:t>La </a:t>
            </a:r>
            <a:r>
              <a:rPr sz="1600" dirty="0">
                <a:latin typeface="Arial"/>
                <a:cs typeface="Arial"/>
              </a:rPr>
              <a:t>corriente </a:t>
            </a:r>
            <a:r>
              <a:rPr sz="1600" spc="-5" dirty="0">
                <a:latin typeface="Arial"/>
                <a:cs typeface="Arial"/>
              </a:rPr>
              <a:t>de </a:t>
            </a:r>
            <a:r>
              <a:rPr sz="1600" dirty="0">
                <a:latin typeface="Arial"/>
                <a:cs typeface="Arial"/>
              </a:rPr>
              <a:t>cortocircuito </a:t>
            </a:r>
            <a:r>
              <a:rPr sz="1600" spc="-5" dirty="0">
                <a:latin typeface="Arial"/>
                <a:cs typeface="Arial"/>
              </a:rPr>
              <a:t>atraviesa </a:t>
            </a:r>
            <a:r>
              <a:rPr sz="1600" dirty="0">
                <a:latin typeface="Arial"/>
                <a:cs typeface="Arial"/>
              </a:rPr>
              <a:t>normalmente </a:t>
            </a:r>
            <a:r>
              <a:rPr sz="1600" spc="-5" dirty="0">
                <a:latin typeface="Arial"/>
                <a:cs typeface="Arial"/>
              </a:rPr>
              <a:t>un </a:t>
            </a:r>
            <a:r>
              <a:rPr sz="1600" dirty="0">
                <a:latin typeface="Arial"/>
                <a:cs typeface="Arial"/>
              </a:rPr>
              <a:t>arco </a:t>
            </a:r>
            <a:r>
              <a:rPr sz="1600" spc="-5" dirty="0">
                <a:latin typeface="Arial"/>
                <a:cs typeface="Arial"/>
              </a:rPr>
              <a:t>en el punto del </a:t>
            </a:r>
            <a:r>
              <a:rPr sz="1600" dirty="0">
                <a:latin typeface="Arial"/>
                <a:cs typeface="Arial"/>
              </a:rPr>
              <a:t> defecto, </a:t>
            </a:r>
            <a:r>
              <a:rPr sz="1600" spc="-5" dirty="0">
                <a:latin typeface="Arial"/>
                <a:cs typeface="Arial"/>
              </a:rPr>
              <a:t>cuya </a:t>
            </a:r>
            <a:r>
              <a:rPr sz="1600" dirty="0">
                <a:latin typeface="Arial"/>
                <a:cs typeface="Arial"/>
              </a:rPr>
              <a:t>resistencia </a:t>
            </a:r>
            <a:r>
              <a:rPr sz="1600" spc="-5" dirty="0">
                <a:latin typeface="Arial"/>
                <a:cs typeface="Arial"/>
              </a:rPr>
              <a:t>es apreciable </a:t>
            </a:r>
            <a:r>
              <a:rPr sz="1600" dirty="0">
                <a:latin typeface="Arial"/>
                <a:cs typeface="Arial"/>
              </a:rPr>
              <a:t>y </a:t>
            </a:r>
            <a:r>
              <a:rPr sz="1600" spc="10" dirty="0">
                <a:latin typeface="Arial"/>
                <a:cs typeface="Arial"/>
              </a:rPr>
              <a:t>muy </a:t>
            </a:r>
            <a:r>
              <a:rPr sz="1600" spc="-5" dirty="0">
                <a:latin typeface="Arial"/>
                <a:cs typeface="Arial"/>
              </a:rPr>
              <a:t>variable. La caída de </a:t>
            </a:r>
            <a:r>
              <a:rPr sz="1600" dirty="0">
                <a:latin typeface="Arial"/>
                <a:cs typeface="Arial"/>
              </a:rPr>
              <a:t>tensión </a:t>
            </a:r>
            <a:r>
              <a:rPr sz="1600" spc="-5" dirty="0">
                <a:latin typeface="Arial"/>
                <a:cs typeface="Arial"/>
              </a:rPr>
              <a:t>en un </a:t>
            </a:r>
            <a:r>
              <a:rPr sz="1600" spc="-43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arco</a:t>
            </a:r>
            <a:r>
              <a:rPr sz="1600" spc="-50" dirty="0">
                <a:latin typeface="Arial"/>
                <a:cs typeface="Arial"/>
              </a:rPr>
              <a:t> </a:t>
            </a:r>
            <a:r>
              <a:rPr sz="1600" spc="-5" dirty="0">
                <a:latin typeface="Arial"/>
                <a:cs typeface="Arial"/>
              </a:rPr>
              <a:t>de</a:t>
            </a:r>
            <a:r>
              <a:rPr sz="1600" dirty="0">
                <a:latin typeface="Arial"/>
                <a:cs typeface="Arial"/>
              </a:rPr>
              <a:t> defecto</a:t>
            </a:r>
            <a:r>
              <a:rPr sz="1600" spc="-20" dirty="0">
                <a:latin typeface="Arial"/>
                <a:cs typeface="Arial"/>
              </a:rPr>
              <a:t> </a:t>
            </a:r>
            <a:r>
              <a:rPr sz="1600" spc="-10" dirty="0">
                <a:latin typeface="Arial"/>
                <a:cs typeface="Arial"/>
              </a:rPr>
              <a:t>varía</a:t>
            </a:r>
            <a:r>
              <a:rPr sz="1600" spc="25" dirty="0">
                <a:latin typeface="Arial"/>
                <a:cs typeface="Arial"/>
              </a:rPr>
              <a:t> </a:t>
            </a:r>
            <a:r>
              <a:rPr sz="1600" spc="-5" dirty="0">
                <a:latin typeface="Arial"/>
                <a:cs typeface="Arial"/>
              </a:rPr>
              <a:t>entre</a:t>
            </a:r>
            <a:r>
              <a:rPr sz="1600" dirty="0">
                <a:latin typeface="Arial"/>
                <a:cs typeface="Arial"/>
              </a:rPr>
              <a:t> </a:t>
            </a:r>
            <a:r>
              <a:rPr sz="1600" spc="-5" dirty="0">
                <a:latin typeface="Arial"/>
                <a:cs typeface="Arial"/>
              </a:rPr>
              <a:t>100</a:t>
            </a:r>
            <a:r>
              <a:rPr sz="1600" spc="-2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y</a:t>
            </a:r>
            <a:r>
              <a:rPr sz="1600" spc="-5" dirty="0">
                <a:latin typeface="Arial"/>
                <a:cs typeface="Arial"/>
              </a:rPr>
              <a:t> 300</a:t>
            </a:r>
            <a:r>
              <a:rPr sz="1600" dirty="0">
                <a:latin typeface="Arial"/>
                <a:cs typeface="Arial"/>
              </a:rPr>
              <a:t> </a:t>
            </a:r>
            <a:r>
              <a:rPr sz="1600" spc="5" dirty="0">
                <a:latin typeface="Arial"/>
                <a:cs typeface="Arial"/>
              </a:rPr>
              <a:t>V.</a:t>
            </a:r>
            <a:endParaRPr sz="1600">
              <a:latin typeface="Arial"/>
              <a:cs typeface="Arial"/>
            </a:endParaRPr>
          </a:p>
          <a:p>
            <a:pPr marL="1155700" lvl="2" indent="-229235">
              <a:lnSpc>
                <a:spcPct val="100000"/>
              </a:lnSpc>
              <a:spcBef>
                <a:spcPts val="10"/>
              </a:spcBef>
              <a:buClr>
                <a:srgbClr val="00007C"/>
              </a:buClr>
              <a:buSzPct val="64285"/>
              <a:buFont typeface="Wingdings"/>
              <a:buChar char=""/>
              <a:tabLst>
                <a:tab pos="1155700" algn="l"/>
                <a:tab pos="1156335" algn="l"/>
              </a:tabLst>
            </a:pPr>
            <a:r>
              <a:rPr sz="1400" spc="-5" dirty="0">
                <a:latin typeface="Arial"/>
                <a:cs typeface="Arial"/>
              </a:rPr>
              <a:t>En</a:t>
            </a:r>
            <a:r>
              <a:rPr sz="1400" spc="-3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AT</a:t>
            </a:r>
            <a:r>
              <a:rPr sz="1400" spc="-4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se</a:t>
            </a:r>
            <a:r>
              <a:rPr sz="1400" spc="-10" dirty="0">
                <a:latin typeface="Arial"/>
                <a:cs typeface="Arial"/>
              </a:rPr>
              <a:t> desprecia</a:t>
            </a:r>
            <a:endParaRPr sz="1400">
              <a:latin typeface="Arial"/>
              <a:cs typeface="Arial"/>
            </a:endParaRPr>
          </a:p>
          <a:p>
            <a:pPr marL="1155700" lvl="2" indent="-229235">
              <a:lnSpc>
                <a:spcPct val="100000"/>
              </a:lnSpc>
              <a:buClr>
                <a:srgbClr val="00007C"/>
              </a:buClr>
              <a:buSzPct val="64285"/>
              <a:buFont typeface="Wingdings"/>
              <a:buChar char=""/>
              <a:tabLst>
                <a:tab pos="1155700" algn="l"/>
                <a:tab pos="1156335" algn="l"/>
              </a:tabLst>
            </a:pPr>
            <a:r>
              <a:rPr sz="1400" spc="-5" dirty="0">
                <a:latin typeface="Arial"/>
                <a:cs typeface="Arial"/>
              </a:rPr>
              <a:t>En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BT</a:t>
            </a:r>
            <a:r>
              <a:rPr sz="1400" spc="-15" dirty="0">
                <a:latin typeface="Arial"/>
                <a:cs typeface="Arial"/>
              </a:rPr>
              <a:t> debe</a:t>
            </a:r>
            <a:r>
              <a:rPr sz="1400" spc="15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tenerse</a:t>
            </a:r>
            <a:r>
              <a:rPr sz="1400" spc="35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en</a:t>
            </a:r>
            <a:r>
              <a:rPr sz="1400" spc="10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cuenta</a:t>
            </a:r>
            <a:r>
              <a:rPr sz="1400" spc="35" dirty="0">
                <a:latin typeface="Arial"/>
                <a:cs typeface="Arial"/>
              </a:rPr>
              <a:t> </a:t>
            </a:r>
            <a:r>
              <a:rPr sz="1400" spc="-15" dirty="0">
                <a:latin typeface="Arial"/>
                <a:cs typeface="Arial"/>
              </a:rPr>
              <a:t>para</a:t>
            </a:r>
            <a:r>
              <a:rPr sz="1400" spc="15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el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cálculo</a:t>
            </a:r>
            <a:r>
              <a:rPr sz="1400" spc="40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de</a:t>
            </a:r>
            <a:r>
              <a:rPr sz="1400" spc="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la </a:t>
            </a:r>
            <a:r>
              <a:rPr sz="1400" spc="-10" dirty="0">
                <a:latin typeface="Arial"/>
                <a:cs typeface="Arial"/>
              </a:rPr>
              <a:t>corriente</a:t>
            </a:r>
            <a:r>
              <a:rPr sz="1400" spc="35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mínima</a:t>
            </a:r>
            <a:endParaRPr sz="1400">
              <a:latin typeface="Arial"/>
              <a:cs typeface="Arial"/>
            </a:endParaRPr>
          </a:p>
          <a:p>
            <a:pPr lvl="2">
              <a:lnSpc>
                <a:spcPct val="100000"/>
              </a:lnSpc>
              <a:spcBef>
                <a:spcPts val="20"/>
              </a:spcBef>
              <a:buClr>
                <a:srgbClr val="00007C"/>
              </a:buClr>
              <a:buFont typeface="Wingdings"/>
              <a:buChar char=""/>
            </a:pPr>
            <a:endParaRPr sz="1850">
              <a:latin typeface="Arial"/>
              <a:cs typeface="Arial"/>
            </a:endParaRPr>
          </a:p>
          <a:p>
            <a:pPr marL="356870" indent="-344805">
              <a:lnSpc>
                <a:spcPct val="100000"/>
              </a:lnSpc>
              <a:buClr>
                <a:srgbClr val="00007C"/>
              </a:buClr>
              <a:buSzPct val="75000"/>
              <a:buFont typeface="Wingdings"/>
              <a:buChar char=""/>
              <a:tabLst>
                <a:tab pos="356870" algn="l"/>
                <a:tab pos="357505" algn="l"/>
              </a:tabLst>
            </a:pPr>
            <a:r>
              <a:rPr sz="1800" spc="-5" dirty="0">
                <a:latin typeface="Arial"/>
                <a:cs typeface="Arial"/>
              </a:rPr>
              <a:t>Otras</a:t>
            </a:r>
            <a:r>
              <a:rPr sz="1800" spc="-70" dirty="0">
                <a:latin typeface="Arial"/>
                <a:cs typeface="Arial"/>
              </a:rPr>
              <a:t> </a:t>
            </a:r>
            <a:r>
              <a:rPr sz="1800" spc="5" dirty="0">
                <a:latin typeface="Arial"/>
                <a:cs typeface="Arial"/>
              </a:rPr>
              <a:t>impedancias</a:t>
            </a:r>
            <a:endParaRPr sz="1800">
              <a:latin typeface="Arial"/>
              <a:cs typeface="Arial"/>
            </a:endParaRPr>
          </a:p>
          <a:p>
            <a:pPr marL="756285" lvl="1" indent="-287020">
              <a:lnSpc>
                <a:spcPct val="100000"/>
              </a:lnSpc>
              <a:spcBef>
                <a:spcPts val="10"/>
              </a:spcBef>
              <a:buClr>
                <a:srgbClr val="9999CC"/>
              </a:buClr>
              <a:buSzPct val="78125"/>
              <a:buFont typeface="Wingdings"/>
              <a:buChar char=""/>
              <a:tabLst>
                <a:tab pos="756285" algn="l"/>
                <a:tab pos="756920" algn="l"/>
              </a:tabLst>
            </a:pPr>
            <a:r>
              <a:rPr sz="1600" dirty="0">
                <a:latin typeface="Arial"/>
                <a:cs typeface="Arial"/>
              </a:rPr>
              <a:t>Filtros</a:t>
            </a:r>
            <a:r>
              <a:rPr sz="1600" spc="-6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antiarmónicos</a:t>
            </a:r>
            <a:r>
              <a:rPr sz="1600" spc="-7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y</a:t>
            </a:r>
            <a:r>
              <a:rPr sz="1600" spc="-10" dirty="0">
                <a:latin typeface="Arial"/>
                <a:cs typeface="Arial"/>
              </a:rPr>
              <a:t> </a:t>
            </a:r>
            <a:r>
              <a:rPr sz="1600" spc="-5" dirty="0">
                <a:latin typeface="Arial"/>
                <a:cs typeface="Arial"/>
              </a:rPr>
              <a:t>bobinas de</a:t>
            </a:r>
            <a:r>
              <a:rPr sz="1600" dirty="0">
                <a:latin typeface="Arial"/>
                <a:cs typeface="Arial"/>
              </a:rPr>
              <a:t> </a:t>
            </a:r>
            <a:r>
              <a:rPr sz="1600" spc="-5" dirty="0">
                <a:latin typeface="Arial"/>
                <a:cs typeface="Arial"/>
              </a:rPr>
              <a:t>choque</a:t>
            </a:r>
            <a:endParaRPr sz="1600">
              <a:latin typeface="Arial"/>
              <a:cs typeface="Arial"/>
            </a:endParaRPr>
          </a:p>
          <a:p>
            <a:pPr marL="756285" marR="497205" lvl="1" indent="-287020">
              <a:lnSpc>
                <a:spcPts val="1540"/>
              </a:lnSpc>
              <a:spcBef>
                <a:spcPts val="365"/>
              </a:spcBef>
              <a:buClr>
                <a:srgbClr val="9999CC"/>
              </a:buClr>
              <a:buSzPct val="78125"/>
              <a:buFont typeface="Wingdings"/>
              <a:buChar char=""/>
              <a:tabLst>
                <a:tab pos="756285" algn="l"/>
                <a:tab pos="756920" algn="l"/>
              </a:tabLst>
            </a:pPr>
            <a:r>
              <a:rPr sz="1600" spc="-5" dirty="0">
                <a:latin typeface="Arial"/>
                <a:cs typeface="Arial"/>
              </a:rPr>
              <a:t>Transformadores de </a:t>
            </a:r>
            <a:r>
              <a:rPr sz="1600" dirty="0">
                <a:latin typeface="Arial"/>
                <a:cs typeface="Arial"/>
              </a:rPr>
              <a:t>corriente con primario </a:t>
            </a:r>
            <a:r>
              <a:rPr sz="1600" spc="-5" dirty="0">
                <a:latin typeface="Arial"/>
                <a:cs typeface="Arial"/>
              </a:rPr>
              <a:t>bobinado cuya </a:t>
            </a:r>
            <a:r>
              <a:rPr sz="1600" dirty="0">
                <a:latin typeface="Arial"/>
                <a:cs typeface="Arial"/>
              </a:rPr>
              <a:t>impedancia </a:t>
            </a:r>
            <a:r>
              <a:rPr sz="1600" spc="-10" dirty="0">
                <a:latin typeface="Arial"/>
                <a:cs typeface="Arial"/>
              </a:rPr>
              <a:t>varía </a:t>
            </a:r>
            <a:r>
              <a:rPr sz="1600" spc="-430" dirty="0">
                <a:latin typeface="Arial"/>
                <a:cs typeface="Arial"/>
              </a:rPr>
              <a:t> </a:t>
            </a:r>
            <a:r>
              <a:rPr sz="1600" spc="-5" dirty="0">
                <a:latin typeface="Arial"/>
                <a:cs typeface="Arial"/>
              </a:rPr>
              <a:t>según</a:t>
            </a:r>
            <a:r>
              <a:rPr sz="1600" spc="-45" dirty="0">
                <a:latin typeface="Arial"/>
                <a:cs typeface="Arial"/>
              </a:rPr>
              <a:t> </a:t>
            </a:r>
            <a:r>
              <a:rPr sz="1600" spc="-5" dirty="0">
                <a:latin typeface="Arial"/>
                <a:cs typeface="Arial"/>
              </a:rPr>
              <a:t>el</a:t>
            </a:r>
            <a:r>
              <a:rPr sz="1600" spc="-15" dirty="0">
                <a:latin typeface="Arial"/>
                <a:cs typeface="Arial"/>
              </a:rPr>
              <a:t> </a:t>
            </a:r>
            <a:r>
              <a:rPr sz="1600" spc="-5" dirty="0">
                <a:latin typeface="Arial"/>
                <a:cs typeface="Arial"/>
              </a:rPr>
              <a:t>calibre</a:t>
            </a:r>
            <a:r>
              <a:rPr sz="1600" spc="-2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y</a:t>
            </a:r>
            <a:r>
              <a:rPr sz="1600" spc="-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la</a:t>
            </a:r>
            <a:r>
              <a:rPr sz="1600" spc="-2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construcción</a:t>
            </a:r>
            <a:endParaRPr sz="16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47217" y="604520"/>
            <a:ext cx="5950585" cy="6692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Método</a:t>
            </a:r>
            <a:r>
              <a:rPr spc="-75" dirty="0"/>
              <a:t> </a:t>
            </a:r>
            <a:r>
              <a:rPr dirty="0"/>
              <a:t>de</a:t>
            </a:r>
            <a:r>
              <a:rPr spc="-10" dirty="0"/>
              <a:t> </a:t>
            </a:r>
            <a:r>
              <a:rPr dirty="0"/>
              <a:t>las</a:t>
            </a:r>
            <a:r>
              <a:rPr spc="-30" dirty="0"/>
              <a:t> </a:t>
            </a:r>
            <a:r>
              <a:rPr dirty="0"/>
              <a:t>impedancias</a:t>
            </a:r>
          </a:p>
          <a:p>
            <a:pPr marL="12700">
              <a:lnSpc>
                <a:spcPct val="100000"/>
              </a:lnSpc>
              <a:spcBef>
                <a:spcPts val="25"/>
              </a:spcBef>
            </a:pPr>
            <a:r>
              <a:rPr sz="1800" dirty="0"/>
              <a:t>Cálculo</a:t>
            </a:r>
            <a:r>
              <a:rPr sz="1800" spc="-65" dirty="0"/>
              <a:t> </a:t>
            </a:r>
            <a:r>
              <a:rPr sz="1800" dirty="0"/>
              <a:t>de</a:t>
            </a:r>
            <a:r>
              <a:rPr sz="1800" spc="-15" dirty="0"/>
              <a:t> </a:t>
            </a:r>
            <a:r>
              <a:rPr sz="1800" dirty="0"/>
              <a:t>las</a:t>
            </a:r>
            <a:r>
              <a:rPr sz="1800" spc="-5" dirty="0"/>
              <a:t> </a:t>
            </a:r>
            <a:r>
              <a:rPr sz="1800" spc="5" dirty="0"/>
              <a:t>impedancias</a:t>
            </a:r>
            <a:r>
              <a:rPr sz="1800" spc="-110" dirty="0"/>
              <a:t> </a:t>
            </a:r>
            <a:r>
              <a:rPr sz="1800" spc="-5" dirty="0"/>
              <a:t>a</a:t>
            </a:r>
            <a:r>
              <a:rPr sz="1800" spc="10" dirty="0"/>
              <a:t> </a:t>
            </a:r>
            <a:r>
              <a:rPr sz="1800" dirty="0"/>
              <a:t>diferentes</a:t>
            </a:r>
            <a:r>
              <a:rPr sz="1800" spc="-60" dirty="0"/>
              <a:t> </a:t>
            </a:r>
            <a:r>
              <a:rPr sz="1800" dirty="0"/>
              <a:t>niveles</a:t>
            </a:r>
            <a:r>
              <a:rPr sz="1800" spc="-30" dirty="0"/>
              <a:t> </a:t>
            </a:r>
            <a:r>
              <a:rPr sz="1800" dirty="0"/>
              <a:t>de</a:t>
            </a:r>
            <a:r>
              <a:rPr sz="1800" spc="-15" dirty="0"/>
              <a:t> </a:t>
            </a:r>
            <a:r>
              <a:rPr sz="1800" dirty="0"/>
              <a:t>tensión</a:t>
            </a:r>
            <a:endParaRPr sz="1800"/>
          </a:p>
        </p:txBody>
      </p:sp>
      <p:sp>
        <p:nvSpPr>
          <p:cNvPr id="3" name="object 3"/>
          <p:cNvSpPr txBox="1"/>
          <p:nvPr/>
        </p:nvSpPr>
        <p:spPr>
          <a:xfrm>
            <a:off x="834644" y="1511934"/>
            <a:ext cx="6799580" cy="11233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46685" indent="-134620">
              <a:lnSpc>
                <a:spcPct val="100000"/>
              </a:lnSpc>
              <a:spcBef>
                <a:spcPts val="100"/>
              </a:spcBef>
              <a:buChar char="•"/>
              <a:tabLst>
                <a:tab pos="147320" algn="l"/>
              </a:tabLst>
            </a:pPr>
            <a:r>
              <a:rPr sz="1800" spc="-45" dirty="0">
                <a:latin typeface="Arial"/>
                <a:cs typeface="Arial"/>
              </a:rPr>
              <a:t>Todas</a:t>
            </a:r>
            <a:r>
              <a:rPr sz="1800" spc="-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las</a:t>
            </a:r>
            <a:r>
              <a:rPr sz="1800" spc="-5" dirty="0">
                <a:latin typeface="Arial"/>
                <a:cs typeface="Arial"/>
              </a:rPr>
              <a:t> </a:t>
            </a:r>
            <a:r>
              <a:rPr sz="1800" spc="5" dirty="0">
                <a:latin typeface="Arial"/>
                <a:cs typeface="Arial"/>
              </a:rPr>
              <a:t>impedancias</a:t>
            </a:r>
            <a:r>
              <a:rPr sz="1800" spc="-8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deben</a:t>
            </a:r>
            <a:r>
              <a:rPr sz="1800" spc="-35" dirty="0">
                <a:latin typeface="Arial"/>
                <a:cs typeface="Arial"/>
              </a:rPr>
              <a:t> </a:t>
            </a:r>
            <a:r>
              <a:rPr sz="1800" spc="5" dirty="0">
                <a:latin typeface="Arial"/>
                <a:cs typeface="Arial"/>
              </a:rPr>
              <a:t>calcularse</a:t>
            </a:r>
            <a:r>
              <a:rPr sz="1800" spc="-8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refiriéndolas</a:t>
            </a:r>
            <a:r>
              <a:rPr sz="1800" spc="-80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a</a:t>
            </a:r>
            <a:r>
              <a:rPr sz="1800" spc="1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la</a:t>
            </a:r>
            <a:r>
              <a:rPr sz="1800" spc="-1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tensión</a:t>
            </a:r>
            <a:endParaRPr sz="1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1800" dirty="0">
                <a:latin typeface="Arial"/>
                <a:cs typeface="Arial"/>
              </a:rPr>
              <a:t>del</a:t>
            </a:r>
            <a:r>
              <a:rPr sz="1800" spc="-6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punto</a:t>
            </a:r>
            <a:r>
              <a:rPr sz="1800" spc="-5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del</a:t>
            </a:r>
            <a:r>
              <a:rPr sz="1800" spc="-3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defecto.</a:t>
            </a:r>
            <a:endParaRPr sz="1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850">
              <a:latin typeface="Arial"/>
              <a:cs typeface="Arial"/>
            </a:endParaRPr>
          </a:p>
          <a:p>
            <a:pPr marL="152400" indent="-140335">
              <a:lnSpc>
                <a:spcPct val="100000"/>
              </a:lnSpc>
              <a:spcBef>
                <a:spcPts val="5"/>
              </a:spcBef>
              <a:buChar char="•"/>
              <a:tabLst>
                <a:tab pos="153035" algn="l"/>
              </a:tabLst>
            </a:pPr>
            <a:r>
              <a:rPr sz="1800" dirty="0">
                <a:latin typeface="Arial"/>
                <a:cs typeface="Arial"/>
              </a:rPr>
              <a:t>Para</a:t>
            </a:r>
            <a:r>
              <a:rPr sz="1800" spc="-1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el</a:t>
            </a:r>
            <a:r>
              <a:rPr sz="1800" spc="-10" dirty="0">
                <a:latin typeface="Arial"/>
                <a:cs typeface="Arial"/>
              </a:rPr>
              <a:t> </a:t>
            </a:r>
            <a:r>
              <a:rPr sz="1800" spc="5" dirty="0">
                <a:latin typeface="Arial"/>
                <a:cs typeface="Arial"/>
              </a:rPr>
              <a:t>cálculo</a:t>
            </a:r>
            <a:r>
              <a:rPr sz="1800" spc="-6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de</a:t>
            </a:r>
            <a:r>
              <a:rPr sz="1800" spc="1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un</a:t>
            </a:r>
            <a:r>
              <a:rPr sz="1800" spc="-1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defecto</a:t>
            </a:r>
            <a:r>
              <a:rPr sz="1800" spc="-5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del</a:t>
            </a:r>
            <a:r>
              <a:rPr sz="1800" spc="-1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lado</a:t>
            </a:r>
            <a:r>
              <a:rPr sz="1800" spc="-1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de</a:t>
            </a:r>
            <a:r>
              <a:rPr sz="1800" spc="-1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BT</a:t>
            </a:r>
            <a:r>
              <a:rPr sz="1800" spc="-4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del</a:t>
            </a:r>
            <a:r>
              <a:rPr sz="1800" spc="-1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transformador:</a:t>
            </a:r>
            <a:endParaRPr sz="1800">
              <a:latin typeface="Arial"/>
              <a:cs typeface="Arial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751205" algn="ctr">
              <a:lnSpc>
                <a:spcPct val="100000"/>
              </a:lnSpc>
              <a:spcBef>
                <a:spcPts val="135"/>
              </a:spcBef>
            </a:pPr>
            <a:r>
              <a:rPr sz="1450" spc="110" dirty="0">
                <a:latin typeface="Symbol"/>
                <a:cs typeface="Symbol"/>
              </a:rPr>
              <a:t></a:t>
            </a:r>
            <a:r>
              <a:rPr sz="1450" spc="-140" dirty="0">
                <a:latin typeface="Times New Roman"/>
                <a:cs typeface="Times New Roman"/>
              </a:rPr>
              <a:t> </a:t>
            </a:r>
            <a:r>
              <a:rPr sz="2175" spc="322" baseline="15325" dirty="0"/>
              <a:t>U</a:t>
            </a:r>
            <a:r>
              <a:rPr sz="850" spc="145" dirty="0"/>
              <a:t>A</a:t>
            </a:r>
            <a:r>
              <a:rPr sz="850" spc="100" dirty="0"/>
              <a:t>T</a:t>
            </a:r>
            <a:r>
              <a:rPr sz="850" dirty="0"/>
              <a:t> </a:t>
            </a:r>
            <a:r>
              <a:rPr sz="850" spc="-25" dirty="0"/>
              <a:t> </a:t>
            </a:r>
            <a:r>
              <a:rPr sz="1450" spc="110" dirty="0">
                <a:latin typeface="Symbol"/>
                <a:cs typeface="Symbol"/>
              </a:rPr>
              <a:t></a:t>
            </a:r>
            <a:endParaRPr sz="1450">
              <a:latin typeface="Symbol"/>
              <a:cs typeface="Symbol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2100">
              <a:latin typeface="Symbol"/>
              <a:cs typeface="Symbol"/>
            </a:endParaRPr>
          </a:p>
          <a:p>
            <a:pPr marL="25400" marR="51435">
              <a:lnSpc>
                <a:spcPct val="100000"/>
              </a:lnSpc>
              <a:buChar char="•"/>
              <a:tabLst>
                <a:tab pos="165735" algn="l"/>
              </a:tabLst>
            </a:pPr>
            <a:r>
              <a:rPr sz="1800" u="heavy" spc="-5" dirty="0">
                <a:uFill>
                  <a:solidFill>
                    <a:srgbClr val="000000"/>
                  </a:solidFill>
                </a:uFill>
              </a:rPr>
              <a:t>Método </a:t>
            </a:r>
            <a:r>
              <a:rPr sz="1800" u="heavy" dirty="0">
                <a:uFill>
                  <a:solidFill>
                    <a:srgbClr val="000000"/>
                  </a:solidFill>
                </a:uFill>
              </a:rPr>
              <a:t>de las </a:t>
            </a:r>
            <a:r>
              <a:rPr sz="1800" u="heavy" spc="5" dirty="0">
                <a:uFill>
                  <a:solidFill>
                    <a:srgbClr val="000000"/>
                  </a:solidFill>
                </a:uFill>
              </a:rPr>
              <a:t>impedancias </a:t>
            </a:r>
            <a:r>
              <a:rPr sz="1800" u="heavy" dirty="0">
                <a:uFill>
                  <a:solidFill>
                    <a:srgbClr val="000000"/>
                  </a:solidFill>
                </a:uFill>
              </a:rPr>
              <a:t>relativas:</a:t>
            </a:r>
            <a:r>
              <a:rPr sz="1800" dirty="0"/>
              <a:t> permite establecer una </a:t>
            </a:r>
            <a:r>
              <a:rPr sz="1800" spc="5" dirty="0"/>
              <a:t> </a:t>
            </a:r>
            <a:r>
              <a:rPr sz="1800" dirty="0"/>
              <a:t>relación</a:t>
            </a:r>
            <a:r>
              <a:rPr sz="1800" spc="-90" dirty="0"/>
              <a:t> </a:t>
            </a:r>
            <a:r>
              <a:rPr sz="1800" dirty="0"/>
              <a:t>entre</a:t>
            </a:r>
            <a:r>
              <a:rPr sz="1800" spc="-15" dirty="0"/>
              <a:t> </a:t>
            </a:r>
            <a:r>
              <a:rPr sz="1800" dirty="0"/>
              <a:t>las</a:t>
            </a:r>
            <a:r>
              <a:rPr sz="1800" spc="-10" dirty="0"/>
              <a:t> </a:t>
            </a:r>
            <a:r>
              <a:rPr sz="1800" dirty="0"/>
              <a:t>impedancias</a:t>
            </a:r>
            <a:r>
              <a:rPr sz="1800" spc="-110" dirty="0"/>
              <a:t> </a:t>
            </a:r>
            <a:r>
              <a:rPr sz="1800" dirty="0"/>
              <a:t>de</a:t>
            </a:r>
            <a:r>
              <a:rPr sz="1800" spc="5" dirty="0"/>
              <a:t> </a:t>
            </a:r>
            <a:r>
              <a:rPr sz="1800" dirty="0"/>
              <a:t>los</a:t>
            </a:r>
            <a:r>
              <a:rPr sz="1800" spc="-40" dirty="0"/>
              <a:t> </a:t>
            </a:r>
            <a:r>
              <a:rPr sz="1800" dirty="0"/>
              <a:t>diferentes</a:t>
            </a:r>
            <a:r>
              <a:rPr sz="1800" spc="-60" dirty="0"/>
              <a:t> </a:t>
            </a:r>
            <a:r>
              <a:rPr sz="1800" dirty="0"/>
              <a:t>niveles</a:t>
            </a:r>
            <a:r>
              <a:rPr sz="1800" spc="-35" dirty="0"/>
              <a:t> </a:t>
            </a:r>
            <a:r>
              <a:rPr sz="1800" dirty="0"/>
              <a:t>de tensión </a:t>
            </a:r>
            <a:r>
              <a:rPr sz="1800" spc="-484" dirty="0"/>
              <a:t> </a:t>
            </a:r>
            <a:r>
              <a:rPr sz="1800" dirty="0"/>
              <a:t>de</a:t>
            </a:r>
            <a:r>
              <a:rPr sz="1800" spc="-40" dirty="0"/>
              <a:t> </a:t>
            </a:r>
            <a:r>
              <a:rPr sz="1800" dirty="0"/>
              <a:t>una</a:t>
            </a:r>
            <a:r>
              <a:rPr sz="1800" spc="-15" dirty="0"/>
              <a:t> </a:t>
            </a:r>
            <a:r>
              <a:rPr sz="1800" dirty="0"/>
              <a:t>instalación</a:t>
            </a:r>
            <a:r>
              <a:rPr sz="1800" spc="-90" dirty="0"/>
              <a:t> </a:t>
            </a:r>
            <a:r>
              <a:rPr sz="1800" dirty="0"/>
              <a:t>eléctrica.</a:t>
            </a:r>
            <a:endParaRPr sz="1800"/>
          </a:p>
          <a:p>
            <a:pPr marL="25400">
              <a:lnSpc>
                <a:spcPct val="100000"/>
              </a:lnSpc>
              <a:spcBef>
                <a:spcPts val="5"/>
              </a:spcBef>
            </a:pPr>
            <a:r>
              <a:rPr sz="1800" dirty="0"/>
              <a:t>Las</a:t>
            </a:r>
            <a:r>
              <a:rPr sz="1800" spc="-40" dirty="0"/>
              <a:t> </a:t>
            </a:r>
            <a:r>
              <a:rPr sz="1800" dirty="0"/>
              <a:t>impedancias</a:t>
            </a:r>
            <a:r>
              <a:rPr sz="1800" spc="-110" dirty="0"/>
              <a:t> </a:t>
            </a:r>
            <a:r>
              <a:rPr sz="1800" dirty="0"/>
              <a:t>se</a:t>
            </a:r>
            <a:r>
              <a:rPr sz="1800" spc="-20" dirty="0"/>
              <a:t> </a:t>
            </a:r>
            <a:r>
              <a:rPr sz="1800" dirty="0"/>
              <a:t>dividen</a:t>
            </a:r>
            <a:r>
              <a:rPr sz="1800" spc="-20" dirty="0"/>
              <a:t> </a:t>
            </a:r>
            <a:r>
              <a:rPr sz="1800" dirty="0"/>
              <a:t>por</a:t>
            </a:r>
            <a:r>
              <a:rPr sz="1800" spc="-25" dirty="0"/>
              <a:t> </a:t>
            </a:r>
            <a:r>
              <a:rPr sz="1800" dirty="0"/>
              <a:t>el</a:t>
            </a:r>
            <a:r>
              <a:rPr sz="1800" spc="-20" dirty="0"/>
              <a:t> </a:t>
            </a:r>
            <a:r>
              <a:rPr sz="1800" dirty="0"/>
              <a:t>cuadrado</a:t>
            </a:r>
            <a:r>
              <a:rPr sz="1800" spc="-65" dirty="0"/>
              <a:t> </a:t>
            </a:r>
            <a:r>
              <a:rPr sz="1800" dirty="0"/>
              <a:t>de</a:t>
            </a:r>
            <a:r>
              <a:rPr sz="1800" spc="5" dirty="0"/>
              <a:t> </a:t>
            </a:r>
            <a:r>
              <a:rPr sz="1800" dirty="0"/>
              <a:t>la</a:t>
            </a:r>
            <a:r>
              <a:rPr sz="1800" spc="-20" dirty="0"/>
              <a:t> </a:t>
            </a:r>
            <a:r>
              <a:rPr sz="1800" dirty="0"/>
              <a:t>tensión</a:t>
            </a:r>
            <a:r>
              <a:rPr sz="1800" spc="-65" dirty="0"/>
              <a:t> </a:t>
            </a:r>
            <a:r>
              <a:rPr sz="1800" dirty="0"/>
              <a:t>de</a:t>
            </a:r>
            <a:r>
              <a:rPr sz="1800" spc="-20" dirty="0"/>
              <a:t> </a:t>
            </a:r>
            <a:r>
              <a:rPr sz="1800" dirty="0"/>
              <a:t>línea,</a:t>
            </a:r>
            <a:endParaRPr sz="1800"/>
          </a:p>
          <a:p>
            <a:pPr marL="25400" marR="2954020">
              <a:lnSpc>
                <a:spcPct val="100000"/>
              </a:lnSpc>
            </a:pPr>
            <a:r>
              <a:rPr sz="1800" dirty="0"/>
              <a:t>obteniendo</a:t>
            </a:r>
            <a:r>
              <a:rPr sz="1800" spc="-100" dirty="0"/>
              <a:t> </a:t>
            </a:r>
            <a:r>
              <a:rPr sz="1800" dirty="0"/>
              <a:t>las</a:t>
            </a:r>
            <a:r>
              <a:rPr sz="1800" spc="-45" dirty="0"/>
              <a:t> </a:t>
            </a:r>
            <a:r>
              <a:rPr sz="1800" spc="5" dirty="0"/>
              <a:t>impedancias</a:t>
            </a:r>
            <a:r>
              <a:rPr sz="1800" spc="-90" dirty="0"/>
              <a:t> </a:t>
            </a:r>
            <a:r>
              <a:rPr sz="1800" dirty="0"/>
              <a:t>relativas. </a:t>
            </a:r>
            <a:r>
              <a:rPr sz="1800" spc="-484" dirty="0"/>
              <a:t> </a:t>
            </a:r>
            <a:r>
              <a:rPr sz="1800" dirty="0"/>
              <a:t>Luego,</a:t>
            </a:r>
            <a:endParaRPr sz="1800"/>
          </a:p>
        </p:txBody>
      </p:sp>
      <p:sp>
        <p:nvSpPr>
          <p:cNvPr id="5" name="object 5"/>
          <p:cNvSpPr txBox="1"/>
          <p:nvPr/>
        </p:nvSpPr>
        <p:spPr>
          <a:xfrm>
            <a:off x="4765099" y="2699047"/>
            <a:ext cx="240029" cy="25209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35"/>
              </a:spcBef>
            </a:pPr>
            <a:r>
              <a:rPr sz="2175" spc="187" baseline="-38314" dirty="0">
                <a:latin typeface="Symbol"/>
                <a:cs typeface="Symbol"/>
              </a:rPr>
              <a:t></a:t>
            </a:r>
            <a:r>
              <a:rPr sz="850" spc="125" dirty="0">
                <a:latin typeface="Arial"/>
                <a:cs typeface="Arial"/>
              </a:rPr>
              <a:t>2</a:t>
            </a:r>
            <a:endParaRPr sz="85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288719" y="2838545"/>
            <a:ext cx="304165" cy="25209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2175" spc="165" baseline="3831" dirty="0">
                <a:latin typeface="Symbol"/>
                <a:cs typeface="Symbol"/>
              </a:rPr>
              <a:t></a:t>
            </a:r>
            <a:r>
              <a:rPr sz="2175" spc="-150" baseline="3831" dirty="0">
                <a:latin typeface="Times New Roman"/>
                <a:cs typeface="Times New Roman"/>
              </a:rPr>
              <a:t> </a:t>
            </a:r>
            <a:r>
              <a:rPr sz="1450" spc="210" dirty="0">
                <a:latin typeface="Arial"/>
                <a:cs typeface="Arial"/>
              </a:rPr>
              <a:t>U</a:t>
            </a:r>
            <a:endParaRPr sz="145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342819" y="2957471"/>
            <a:ext cx="1583690" cy="25209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35"/>
              </a:spcBef>
            </a:pPr>
            <a:r>
              <a:rPr sz="1450" spc="145" dirty="0">
                <a:latin typeface="Arial"/>
                <a:cs typeface="Arial"/>
              </a:rPr>
              <a:t>Z</a:t>
            </a:r>
            <a:r>
              <a:rPr sz="1275" spc="217" baseline="-22875" dirty="0">
                <a:latin typeface="Arial"/>
                <a:cs typeface="Arial"/>
              </a:rPr>
              <a:t>BT</a:t>
            </a:r>
            <a:r>
              <a:rPr sz="1275" spc="480" baseline="-22875" dirty="0">
                <a:latin typeface="Arial"/>
                <a:cs typeface="Arial"/>
              </a:rPr>
              <a:t> </a:t>
            </a:r>
            <a:r>
              <a:rPr sz="1450" spc="160" dirty="0">
                <a:latin typeface="Symbol"/>
                <a:cs typeface="Symbol"/>
              </a:rPr>
              <a:t></a:t>
            </a:r>
            <a:r>
              <a:rPr sz="1450" spc="30" dirty="0">
                <a:latin typeface="Times New Roman"/>
                <a:cs typeface="Times New Roman"/>
              </a:rPr>
              <a:t> </a:t>
            </a:r>
            <a:r>
              <a:rPr sz="1450" spc="130" dirty="0">
                <a:latin typeface="Arial"/>
                <a:cs typeface="Arial"/>
              </a:rPr>
              <a:t>Z</a:t>
            </a:r>
            <a:r>
              <a:rPr sz="1275" spc="195" baseline="-22875" dirty="0">
                <a:latin typeface="Arial"/>
                <a:cs typeface="Arial"/>
              </a:rPr>
              <a:t>AT</a:t>
            </a:r>
            <a:r>
              <a:rPr sz="1450" spc="130" dirty="0">
                <a:latin typeface="Arial"/>
                <a:cs typeface="Arial"/>
              </a:rPr>
              <a:t>.</a:t>
            </a:r>
            <a:r>
              <a:rPr sz="2175" spc="195" baseline="3831" dirty="0">
                <a:latin typeface="Symbol"/>
                <a:cs typeface="Symbol"/>
              </a:rPr>
              <a:t></a:t>
            </a:r>
            <a:r>
              <a:rPr sz="2175" u="sng" spc="195" baseline="21072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175" u="sng" spc="885" baseline="21072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275" u="sng" spc="179" baseline="35947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BT</a:t>
            </a:r>
            <a:r>
              <a:rPr sz="1275" spc="254" baseline="35947" dirty="0">
                <a:latin typeface="Arial"/>
                <a:cs typeface="Arial"/>
              </a:rPr>
              <a:t> </a:t>
            </a:r>
            <a:r>
              <a:rPr sz="2175" spc="165" baseline="3831" dirty="0">
                <a:latin typeface="Symbol"/>
                <a:cs typeface="Symbol"/>
              </a:rPr>
              <a:t></a:t>
            </a:r>
            <a:endParaRPr sz="2175" baseline="3831">
              <a:latin typeface="Symbol"/>
              <a:cs typeface="Symbol"/>
            </a:endParaRPr>
          </a:p>
        </p:txBody>
      </p:sp>
      <p:pic>
        <p:nvPicPr>
          <p:cNvPr id="8" name="object 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335377" y="5538578"/>
            <a:ext cx="879226" cy="418374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545266" y="5489204"/>
            <a:ext cx="1880237" cy="429567"/>
          </a:xfrm>
          <a:prstGeom prst="rect">
            <a:avLst/>
          </a:prstGeom>
        </p:spPr>
      </p:pic>
      <p:sp>
        <p:nvSpPr>
          <p:cNvPr id="10" name="object 10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2794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220"/>
              </a:spcBef>
            </a:pPr>
            <a:r>
              <a:rPr dirty="0"/>
              <a:t>15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10844" y="801446"/>
            <a:ext cx="2707640" cy="6692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/>
              <a:t>Cálculo</a:t>
            </a:r>
            <a:r>
              <a:rPr spc="-35" dirty="0"/>
              <a:t> </a:t>
            </a:r>
            <a:r>
              <a:rPr spc="-5" dirty="0"/>
              <a:t>práctico</a:t>
            </a:r>
            <a:r>
              <a:rPr spc="-35" dirty="0"/>
              <a:t> </a:t>
            </a:r>
            <a:r>
              <a:rPr dirty="0"/>
              <a:t>I</a:t>
            </a:r>
            <a:r>
              <a:rPr sz="2400" baseline="-20833" dirty="0"/>
              <a:t>CC</a:t>
            </a:r>
            <a:endParaRPr sz="2400" baseline="-20833"/>
          </a:p>
          <a:p>
            <a:pPr marL="38100">
              <a:lnSpc>
                <a:spcPct val="100000"/>
              </a:lnSpc>
              <a:spcBef>
                <a:spcPts val="25"/>
              </a:spcBef>
            </a:pPr>
            <a:r>
              <a:rPr sz="1800" dirty="0"/>
              <a:t>Planteo</a:t>
            </a:r>
            <a:r>
              <a:rPr sz="1800" spc="-80" dirty="0"/>
              <a:t> </a:t>
            </a:r>
            <a:r>
              <a:rPr sz="1800" dirty="0"/>
              <a:t>del</a:t>
            </a:r>
            <a:r>
              <a:rPr sz="1800" spc="-25" dirty="0"/>
              <a:t> </a:t>
            </a:r>
            <a:r>
              <a:rPr sz="1800" dirty="0"/>
              <a:t>problema</a:t>
            </a:r>
            <a:endParaRPr sz="1800"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572277" y="1636117"/>
            <a:ext cx="4054973" cy="4768453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2794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220"/>
              </a:spcBef>
            </a:pPr>
            <a:r>
              <a:rPr dirty="0"/>
              <a:t>16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21817" y="499618"/>
            <a:ext cx="3764279" cy="7327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r>
              <a:rPr sz="2800" dirty="0"/>
              <a:t>Cálculo</a:t>
            </a:r>
            <a:r>
              <a:rPr sz="2800" spc="-65" dirty="0"/>
              <a:t> </a:t>
            </a:r>
            <a:r>
              <a:rPr sz="2800" spc="5" dirty="0"/>
              <a:t>práctico</a:t>
            </a:r>
            <a:r>
              <a:rPr sz="2800" spc="-55" dirty="0"/>
              <a:t> </a:t>
            </a:r>
            <a:r>
              <a:rPr sz="2800" spc="10" dirty="0"/>
              <a:t>I</a:t>
            </a:r>
            <a:r>
              <a:rPr sz="2775" spc="15" baseline="-19519" dirty="0"/>
              <a:t>CC</a:t>
            </a:r>
            <a:endParaRPr sz="2775" baseline="-19519"/>
          </a:p>
          <a:p>
            <a:pPr marL="38100">
              <a:lnSpc>
                <a:spcPct val="100000"/>
              </a:lnSpc>
              <a:spcBef>
                <a:spcPts val="40"/>
              </a:spcBef>
            </a:pPr>
            <a:r>
              <a:rPr sz="1800" dirty="0"/>
              <a:t>Resolución:</a:t>
            </a:r>
            <a:r>
              <a:rPr sz="1800" spc="-95" dirty="0"/>
              <a:t> </a:t>
            </a:r>
            <a:r>
              <a:rPr sz="1800" dirty="0"/>
              <a:t>Cálculo</a:t>
            </a:r>
            <a:r>
              <a:rPr sz="1800" spc="-70" dirty="0"/>
              <a:t> </a:t>
            </a:r>
            <a:r>
              <a:rPr sz="1800" dirty="0"/>
              <a:t>de</a:t>
            </a:r>
            <a:r>
              <a:rPr sz="1800" spc="5" dirty="0"/>
              <a:t> impedancias</a:t>
            </a:r>
            <a:endParaRPr sz="1800"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55650" y="1989137"/>
            <a:ext cx="7609488" cy="3676338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2794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220"/>
              </a:spcBef>
            </a:pPr>
            <a:r>
              <a:rPr dirty="0"/>
              <a:t>17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21817" y="499618"/>
            <a:ext cx="3764279" cy="7327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r>
              <a:rPr sz="2800" dirty="0"/>
              <a:t>Cálculo</a:t>
            </a:r>
            <a:r>
              <a:rPr sz="2800" spc="-65" dirty="0"/>
              <a:t> </a:t>
            </a:r>
            <a:r>
              <a:rPr sz="2800" spc="5" dirty="0"/>
              <a:t>práctico</a:t>
            </a:r>
            <a:r>
              <a:rPr sz="2800" spc="-55" dirty="0"/>
              <a:t> </a:t>
            </a:r>
            <a:r>
              <a:rPr sz="2800" spc="10" dirty="0"/>
              <a:t>I</a:t>
            </a:r>
            <a:r>
              <a:rPr sz="2775" spc="15" baseline="-19519" dirty="0"/>
              <a:t>CC</a:t>
            </a:r>
            <a:endParaRPr sz="2775" baseline="-19519"/>
          </a:p>
          <a:p>
            <a:pPr marL="38100">
              <a:lnSpc>
                <a:spcPct val="100000"/>
              </a:lnSpc>
              <a:spcBef>
                <a:spcPts val="40"/>
              </a:spcBef>
            </a:pPr>
            <a:r>
              <a:rPr sz="1800" dirty="0"/>
              <a:t>Resolución:</a:t>
            </a:r>
            <a:r>
              <a:rPr sz="1800" spc="-95" dirty="0"/>
              <a:t> </a:t>
            </a:r>
            <a:r>
              <a:rPr sz="1800" dirty="0"/>
              <a:t>Cálculo</a:t>
            </a:r>
            <a:r>
              <a:rPr sz="1800" spc="-70" dirty="0"/>
              <a:t> </a:t>
            </a:r>
            <a:r>
              <a:rPr sz="1800" dirty="0"/>
              <a:t>de</a:t>
            </a:r>
            <a:r>
              <a:rPr sz="1800" spc="5" dirty="0"/>
              <a:t> impedancias</a:t>
            </a:r>
            <a:endParaRPr sz="1800"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10493" y="2464887"/>
            <a:ext cx="7524536" cy="2742881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2794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220"/>
              </a:spcBef>
            </a:pPr>
            <a:r>
              <a:rPr dirty="0"/>
              <a:t>18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21817" y="499618"/>
            <a:ext cx="7131050" cy="7327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r>
              <a:rPr sz="2800" dirty="0"/>
              <a:t>Cálculo</a:t>
            </a:r>
            <a:r>
              <a:rPr sz="2800" spc="-65" dirty="0"/>
              <a:t> </a:t>
            </a:r>
            <a:r>
              <a:rPr sz="2800" spc="5" dirty="0"/>
              <a:t>práctico</a:t>
            </a:r>
            <a:r>
              <a:rPr sz="2800" spc="-55" dirty="0"/>
              <a:t> </a:t>
            </a:r>
            <a:r>
              <a:rPr sz="2800" spc="10" dirty="0"/>
              <a:t>I</a:t>
            </a:r>
            <a:r>
              <a:rPr sz="2775" spc="15" baseline="-19519" dirty="0"/>
              <a:t>CC</a:t>
            </a:r>
            <a:endParaRPr sz="2775" baseline="-19519"/>
          </a:p>
          <a:p>
            <a:pPr marL="38100">
              <a:lnSpc>
                <a:spcPct val="100000"/>
              </a:lnSpc>
              <a:spcBef>
                <a:spcPts val="40"/>
              </a:spcBef>
            </a:pPr>
            <a:r>
              <a:rPr sz="1800" dirty="0"/>
              <a:t>Resolución:</a:t>
            </a:r>
            <a:r>
              <a:rPr sz="1800" spc="-85" dirty="0"/>
              <a:t> </a:t>
            </a:r>
            <a:r>
              <a:rPr sz="1800" dirty="0"/>
              <a:t>Cálculo</a:t>
            </a:r>
            <a:r>
              <a:rPr sz="1800" spc="-55" dirty="0"/>
              <a:t> </a:t>
            </a:r>
            <a:r>
              <a:rPr sz="1800" dirty="0"/>
              <a:t>de</a:t>
            </a:r>
            <a:r>
              <a:rPr sz="1800" spc="20" dirty="0"/>
              <a:t> </a:t>
            </a:r>
            <a:r>
              <a:rPr sz="1800" dirty="0"/>
              <a:t>las</a:t>
            </a:r>
            <a:r>
              <a:rPr sz="1800" spc="-25" dirty="0"/>
              <a:t> </a:t>
            </a:r>
            <a:r>
              <a:rPr sz="1800" dirty="0"/>
              <a:t>corrientes</a:t>
            </a:r>
            <a:r>
              <a:rPr sz="1800" spc="-50" dirty="0"/>
              <a:t> </a:t>
            </a:r>
            <a:r>
              <a:rPr sz="1800" dirty="0"/>
              <a:t>de</a:t>
            </a:r>
            <a:r>
              <a:rPr sz="1800" spc="-5" dirty="0"/>
              <a:t> </a:t>
            </a:r>
            <a:r>
              <a:rPr sz="1800" dirty="0"/>
              <a:t>fallas</a:t>
            </a:r>
            <a:r>
              <a:rPr sz="1800" spc="-25" dirty="0"/>
              <a:t> </a:t>
            </a:r>
            <a:r>
              <a:rPr sz="1800" dirty="0"/>
              <a:t>sin aportes</a:t>
            </a:r>
            <a:r>
              <a:rPr sz="1800" spc="-25" dirty="0"/>
              <a:t> </a:t>
            </a:r>
            <a:r>
              <a:rPr sz="1800" dirty="0"/>
              <a:t>de</a:t>
            </a:r>
            <a:r>
              <a:rPr sz="1800" spc="-5" dirty="0"/>
              <a:t> </a:t>
            </a:r>
            <a:r>
              <a:rPr sz="1800" dirty="0"/>
              <a:t>motores</a:t>
            </a:r>
            <a:endParaRPr sz="1800"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52058" y="1459462"/>
            <a:ext cx="6149306" cy="4565557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2794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220"/>
              </a:spcBef>
            </a:pPr>
            <a:r>
              <a:rPr dirty="0"/>
              <a:t>19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21817" y="499618"/>
            <a:ext cx="7207250" cy="7327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r>
              <a:rPr sz="2800" dirty="0"/>
              <a:t>Cálculo</a:t>
            </a:r>
            <a:r>
              <a:rPr sz="2800" spc="-65" dirty="0"/>
              <a:t> </a:t>
            </a:r>
            <a:r>
              <a:rPr sz="2800" spc="5" dirty="0"/>
              <a:t>práctico</a:t>
            </a:r>
            <a:r>
              <a:rPr sz="2800" spc="-55" dirty="0"/>
              <a:t> </a:t>
            </a:r>
            <a:r>
              <a:rPr sz="2800" spc="10" dirty="0"/>
              <a:t>I</a:t>
            </a:r>
            <a:r>
              <a:rPr sz="2775" spc="15" baseline="-19519" dirty="0"/>
              <a:t>CC</a:t>
            </a:r>
            <a:endParaRPr sz="2775" baseline="-19519"/>
          </a:p>
          <a:p>
            <a:pPr marL="38100">
              <a:lnSpc>
                <a:spcPct val="100000"/>
              </a:lnSpc>
              <a:spcBef>
                <a:spcPts val="40"/>
              </a:spcBef>
            </a:pPr>
            <a:r>
              <a:rPr sz="1800" dirty="0"/>
              <a:t>Resolución:</a:t>
            </a:r>
            <a:r>
              <a:rPr sz="1800" spc="-85" dirty="0"/>
              <a:t> </a:t>
            </a:r>
            <a:r>
              <a:rPr sz="1800" dirty="0"/>
              <a:t>Cálculo</a:t>
            </a:r>
            <a:r>
              <a:rPr sz="1800" spc="-55" dirty="0"/>
              <a:t> </a:t>
            </a:r>
            <a:r>
              <a:rPr sz="1800" dirty="0"/>
              <a:t>de</a:t>
            </a:r>
            <a:r>
              <a:rPr sz="1800" spc="20" dirty="0"/>
              <a:t> </a:t>
            </a:r>
            <a:r>
              <a:rPr sz="1800" dirty="0"/>
              <a:t>las</a:t>
            </a:r>
            <a:r>
              <a:rPr sz="1800" spc="-25" dirty="0"/>
              <a:t> </a:t>
            </a:r>
            <a:r>
              <a:rPr sz="1800" dirty="0"/>
              <a:t>corrientes</a:t>
            </a:r>
            <a:r>
              <a:rPr sz="1800" spc="-50" dirty="0"/>
              <a:t> </a:t>
            </a:r>
            <a:r>
              <a:rPr sz="1800" dirty="0"/>
              <a:t>de</a:t>
            </a:r>
            <a:r>
              <a:rPr sz="1800" spc="-5" dirty="0"/>
              <a:t> </a:t>
            </a:r>
            <a:r>
              <a:rPr sz="1800" dirty="0"/>
              <a:t>fallas</a:t>
            </a:r>
            <a:r>
              <a:rPr sz="1800" spc="-25" dirty="0"/>
              <a:t> </a:t>
            </a:r>
            <a:r>
              <a:rPr sz="1800" dirty="0"/>
              <a:t>con aportes</a:t>
            </a:r>
            <a:r>
              <a:rPr sz="1800" spc="-25" dirty="0"/>
              <a:t> </a:t>
            </a:r>
            <a:r>
              <a:rPr sz="1800" dirty="0"/>
              <a:t>de</a:t>
            </a:r>
            <a:r>
              <a:rPr sz="1800" spc="-5" dirty="0"/>
              <a:t> </a:t>
            </a:r>
            <a:r>
              <a:rPr sz="1800" dirty="0"/>
              <a:t>motores</a:t>
            </a:r>
            <a:endParaRPr sz="1800"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90591" y="1531273"/>
            <a:ext cx="6189842" cy="4584255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2794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220"/>
              </a:spcBef>
            </a:pPr>
            <a:r>
              <a:rPr dirty="0"/>
              <a:t>20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1302</Words>
  <Application>Microsoft Office PowerPoint</Application>
  <PresentationFormat>Presentación en pantalla (4:3)</PresentationFormat>
  <Paragraphs>245</Paragraphs>
  <Slides>19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19</vt:i4>
      </vt:variant>
    </vt:vector>
  </HeadingPairs>
  <TitlesOfParts>
    <vt:vector size="26" baseType="lpstr">
      <vt:lpstr>Wingdings</vt:lpstr>
      <vt:lpstr>Symbol</vt:lpstr>
      <vt:lpstr>Calibri</vt:lpstr>
      <vt:lpstr>Arial</vt:lpstr>
      <vt:lpstr>Times New Roman</vt:lpstr>
      <vt:lpstr>Arial Black</vt:lpstr>
      <vt:lpstr>Office Theme</vt:lpstr>
      <vt:lpstr>Cortocircuitos</vt:lpstr>
      <vt:lpstr>Cortocircuitos</vt:lpstr>
      <vt:lpstr>Diferentes cortocircuitos y sus corrientes</vt:lpstr>
      <vt:lpstr>Consecuencias de los defectos de cortocircuito</vt:lpstr>
      <vt:lpstr>Esquema simplificado de una red</vt:lpstr>
      <vt:lpstr>Defecto alejado de los alternadores</vt:lpstr>
      <vt:lpstr>Defecto en la proximidad de los alternadores</vt:lpstr>
      <vt:lpstr>Hipótesis de partida para el cálculo de ICC</vt:lpstr>
      <vt:lpstr>Método de las impedancias (Norma IEC 60364) ICC según diferentes tipos de cortocircuito</vt:lpstr>
      <vt:lpstr>Método de las impedancias Determinación de impedancias de la red</vt:lpstr>
      <vt:lpstr>Método de las impedancias Determinación de impedancias de la red</vt:lpstr>
      <vt:lpstr>Método de las impedancias</vt:lpstr>
      <vt:lpstr>Método de las impedancias Determinación de otras impedancias</vt:lpstr>
      <vt:lpstr>Método de las impedancias Cálculo de las impedancias a diferentes niveles de tensión</vt:lpstr>
      <vt:lpstr>Cálculo práctico ICC Planteo del problema</vt:lpstr>
      <vt:lpstr>Cálculo práctico ICC Resolución: Cálculo de impedancias</vt:lpstr>
      <vt:lpstr>Cálculo práctico ICC Resolución: Cálculo de impedancias</vt:lpstr>
      <vt:lpstr>Cálculo práctico ICC Resolución: Cálculo de las corrientes de fallas sin aportes de motores</vt:lpstr>
      <vt:lpstr>Cálculo práctico ICC Resolución: Cálculo de las corrientes de fallas con aportes de motores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Alberto Manuel López</dc:creator>
  <cp:lastModifiedBy>Cuenta Microsoft</cp:lastModifiedBy>
  <cp:revision>1</cp:revision>
  <dcterms:created xsi:type="dcterms:W3CDTF">2021-04-11T21:12:14Z</dcterms:created>
  <dcterms:modified xsi:type="dcterms:W3CDTF">2021-05-04T15:43:02Z</dcterms:modified>
</cp:coreProperties>
</file>